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49" r:id="rId2"/>
    <p:sldId id="429" r:id="rId3"/>
    <p:sldId id="421" r:id="rId4"/>
    <p:sldId id="473" r:id="rId5"/>
    <p:sldId id="428" r:id="rId6"/>
    <p:sldId id="399" r:id="rId7"/>
    <p:sldId id="450" r:id="rId8"/>
    <p:sldId id="474" r:id="rId9"/>
    <p:sldId id="475" r:id="rId10"/>
    <p:sldId id="467" r:id="rId11"/>
    <p:sldId id="454" r:id="rId12"/>
    <p:sldId id="456" r:id="rId13"/>
    <p:sldId id="451" r:id="rId14"/>
    <p:sldId id="455" r:id="rId15"/>
    <p:sldId id="458" r:id="rId16"/>
    <p:sldId id="460" r:id="rId17"/>
    <p:sldId id="461" r:id="rId18"/>
    <p:sldId id="462" r:id="rId19"/>
    <p:sldId id="469" r:id="rId20"/>
    <p:sldId id="471" r:id="rId21"/>
    <p:sldId id="470" r:id="rId22"/>
    <p:sldId id="452" r:id="rId23"/>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877" autoAdjust="0"/>
    <p:restoredTop sz="93682" autoAdjust="0"/>
  </p:normalViewPr>
  <p:slideViewPr>
    <p:cSldViewPr snapToGrid="0" snapToObjects="1">
      <p:cViewPr varScale="1">
        <p:scale>
          <a:sx n="81" d="100"/>
          <a:sy n="81" d="100"/>
        </p:scale>
        <p:origin x="-15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ytvpsrvfil0002\shared\PHTOP\CCDC\BBV%20programme\WEDINOS\WEDINOS%20funded%20project\PHILTRE\philtre%20oct-dec%2016\all%20subs.csv"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e123755\Desktop\sied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e123755\Desktop\sied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De123755\Desktop\sied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e123755\Desktop\Figures%20and%20graph%20on%20dose%20ranges,%20Oxandrol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4"/>
  <c:chart>
    <c:plotArea>
      <c:layout/>
      <c:barChart>
        <c:barDir val="col"/>
        <c:grouping val="clustered"/>
        <c:ser>
          <c:idx val="0"/>
          <c:order val="0"/>
          <c:cat>
            <c:strRef>
              <c:f>'all subs'!$A$2:$A$11</c:f>
              <c:strCache>
                <c:ptCount val="10"/>
                <c:pt idx="0">
                  <c:v>Oxandrolone</c:v>
                </c:pt>
                <c:pt idx="1">
                  <c:v>Testosterone enanthate</c:v>
                </c:pt>
                <c:pt idx="2">
                  <c:v>Methandrostenolone</c:v>
                </c:pt>
                <c:pt idx="3">
                  <c:v>Stanozolol</c:v>
                </c:pt>
                <c:pt idx="4">
                  <c:v>Testosterone propionate</c:v>
                </c:pt>
                <c:pt idx="5">
                  <c:v>Trenbolone acetate</c:v>
                </c:pt>
                <c:pt idx="6">
                  <c:v>Oxymetholone</c:v>
                </c:pt>
                <c:pt idx="7">
                  <c:v>Testosterone cypionate</c:v>
                </c:pt>
                <c:pt idx="8">
                  <c:v>Trenbolone enanthate</c:v>
                </c:pt>
                <c:pt idx="9">
                  <c:v>Boldenone undecylenate</c:v>
                </c:pt>
              </c:strCache>
            </c:strRef>
          </c:cat>
          <c:val>
            <c:numRef>
              <c:f>'all subs'!$B$2:$B$11</c:f>
              <c:numCache>
                <c:formatCode>General</c:formatCode>
                <c:ptCount val="10"/>
                <c:pt idx="0">
                  <c:v>122</c:v>
                </c:pt>
                <c:pt idx="1">
                  <c:v>119</c:v>
                </c:pt>
                <c:pt idx="2">
                  <c:v>107</c:v>
                </c:pt>
                <c:pt idx="3">
                  <c:v>100</c:v>
                </c:pt>
                <c:pt idx="4">
                  <c:v>84</c:v>
                </c:pt>
                <c:pt idx="5">
                  <c:v>53</c:v>
                </c:pt>
                <c:pt idx="6">
                  <c:v>43</c:v>
                </c:pt>
                <c:pt idx="7">
                  <c:v>41</c:v>
                </c:pt>
                <c:pt idx="8">
                  <c:v>41</c:v>
                </c:pt>
                <c:pt idx="9">
                  <c:v>34</c:v>
                </c:pt>
              </c:numCache>
            </c:numRef>
          </c:val>
        </c:ser>
        <c:gapWidth val="44"/>
        <c:axId val="85454208"/>
        <c:axId val="112927104"/>
      </c:barChart>
      <c:catAx>
        <c:axId val="85454208"/>
        <c:scaling>
          <c:orientation val="minMax"/>
        </c:scaling>
        <c:axPos val="b"/>
        <c:tickLblPos val="nextTo"/>
        <c:txPr>
          <a:bodyPr/>
          <a:lstStyle/>
          <a:p>
            <a:pPr>
              <a:defRPr sz="1800"/>
            </a:pPr>
            <a:endParaRPr lang="en-US"/>
          </a:p>
        </c:txPr>
        <c:crossAx val="112927104"/>
        <c:crosses val="autoZero"/>
        <c:auto val="1"/>
        <c:lblAlgn val="ctr"/>
        <c:lblOffset val="100"/>
      </c:catAx>
      <c:valAx>
        <c:axId val="112927104"/>
        <c:scaling>
          <c:orientation val="minMax"/>
        </c:scaling>
        <c:axPos val="l"/>
        <c:numFmt formatCode="General" sourceLinked="1"/>
        <c:tickLblPos val="nextTo"/>
        <c:txPr>
          <a:bodyPr/>
          <a:lstStyle/>
          <a:p>
            <a:pPr>
              <a:defRPr sz="1800"/>
            </a:pPr>
            <a:endParaRPr lang="en-US"/>
          </a:p>
        </c:txPr>
        <c:crossAx val="8545420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pieChart>
        <c:varyColors val="1"/>
        <c:ser>
          <c:idx val="0"/>
          <c:order val="0"/>
          <c:dPt>
            <c:idx val="0"/>
            <c:spPr>
              <a:solidFill>
                <a:srgbClr val="FF0000"/>
              </a:solidFill>
            </c:spPr>
          </c:dPt>
          <c:dPt>
            <c:idx val="1"/>
            <c:spPr>
              <a:solidFill>
                <a:schemeClr val="bg1">
                  <a:lumMod val="50000"/>
                </a:schemeClr>
              </a:solidFill>
            </c:spPr>
          </c:dPt>
          <c:dPt>
            <c:idx val="2"/>
            <c:spPr>
              <a:solidFill>
                <a:srgbClr val="C00000"/>
              </a:solidFill>
            </c:spPr>
          </c:dPt>
          <c:dPt>
            <c:idx val="3"/>
            <c:spPr>
              <a:solidFill>
                <a:schemeClr val="bg1">
                  <a:lumMod val="65000"/>
                </a:schemeClr>
              </a:solidFill>
              <a:ln>
                <a:solidFill>
                  <a:schemeClr val="bg1">
                    <a:lumMod val="65000"/>
                  </a:schemeClr>
                </a:solidFill>
              </a:ln>
            </c:spPr>
          </c:dPt>
          <c:dPt>
            <c:idx val="4"/>
            <c:spPr>
              <a:solidFill>
                <a:schemeClr val="accent2">
                  <a:lumMod val="60000"/>
                  <a:lumOff val="40000"/>
                </a:schemeClr>
              </a:solidFill>
            </c:spPr>
          </c:dPt>
          <c:dPt>
            <c:idx val="5"/>
            <c:spPr>
              <a:solidFill>
                <a:schemeClr val="bg1">
                  <a:lumMod val="75000"/>
                </a:schemeClr>
              </a:solidFill>
            </c:spPr>
          </c:dPt>
          <c:dLbls>
            <c:txPr>
              <a:bodyPr/>
              <a:lstStyle/>
              <a:p>
                <a:pPr>
                  <a:defRPr sz="1800"/>
                </a:pPr>
                <a:endParaRPr lang="en-US"/>
              </a:p>
            </c:txPr>
            <c:showPercent val="1"/>
            <c:showLeaderLines val="1"/>
          </c:dLbls>
          <c:cat>
            <c:strRef>
              <c:f>Sheet3!$A$1:$A$6</c:f>
              <c:strCache>
                <c:ptCount val="6"/>
                <c:pt idx="0">
                  <c:v>Wales</c:v>
                </c:pt>
                <c:pt idx="1">
                  <c:v>England</c:v>
                </c:pt>
                <c:pt idx="2">
                  <c:v>Scotland</c:v>
                </c:pt>
                <c:pt idx="3">
                  <c:v>Northern Ireland</c:v>
                </c:pt>
                <c:pt idx="4">
                  <c:v>Undisclosed location</c:v>
                </c:pt>
                <c:pt idx="5">
                  <c:v>Outside of UK</c:v>
                </c:pt>
              </c:strCache>
            </c:strRef>
          </c:cat>
          <c:val>
            <c:numRef>
              <c:f>Sheet3!$B$1:$B$6</c:f>
              <c:numCache>
                <c:formatCode>General</c:formatCode>
                <c:ptCount val="6"/>
                <c:pt idx="0">
                  <c:v>17</c:v>
                </c:pt>
                <c:pt idx="1">
                  <c:v>76</c:v>
                </c:pt>
                <c:pt idx="2">
                  <c:v>3</c:v>
                </c:pt>
                <c:pt idx="3">
                  <c:v>1</c:v>
                </c:pt>
                <c:pt idx="4">
                  <c:v>2</c:v>
                </c:pt>
                <c:pt idx="5">
                  <c:v>1</c:v>
                </c:pt>
              </c:numCache>
            </c:numRef>
          </c:val>
        </c:ser>
        <c:dLbls>
          <c:showPercent val="1"/>
        </c:dLbls>
        <c:firstSliceAng val="0"/>
      </c:pieChart>
    </c:plotArea>
    <c:legend>
      <c:legendPos val="t"/>
      <c:layout/>
      <c:txPr>
        <a:bodyPr/>
        <a:lstStyle/>
        <a:p>
          <a:pPr>
            <a:defRPr sz="18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pieChart>
        <c:varyColors val="1"/>
        <c:ser>
          <c:idx val="0"/>
          <c:order val="0"/>
          <c:dPt>
            <c:idx val="0"/>
            <c:spPr>
              <a:solidFill>
                <a:srgbClr val="FF0000"/>
              </a:solidFill>
            </c:spPr>
          </c:dPt>
          <c:dPt>
            <c:idx val="1"/>
            <c:spPr>
              <a:solidFill>
                <a:schemeClr val="bg1">
                  <a:lumMod val="50000"/>
                </a:schemeClr>
              </a:solidFill>
            </c:spPr>
          </c:dPt>
          <c:dPt>
            <c:idx val="2"/>
            <c:spPr>
              <a:solidFill>
                <a:schemeClr val="accent2">
                  <a:lumMod val="75000"/>
                </a:schemeClr>
              </a:solidFill>
            </c:spPr>
          </c:dPt>
          <c:dPt>
            <c:idx val="3"/>
            <c:spPr>
              <a:solidFill>
                <a:schemeClr val="bg1">
                  <a:lumMod val="65000"/>
                </a:schemeClr>
              </a:solidFill>
            </c:spPr>
          </c:dPt>
          <c:dLbls>
            <c:txPr>
              <a:bodyPr/>
              <a:lstStyle/>
              <a:p>
                <a:pPr>
                  <a:defRPr sz="1800"/>
                </a:pPr>
                <a:endParaRPr lang="en-US"/>
              </a:p>
            </c:txPr>
            <c:showPercent val="1"/>
            <c:showLeaderLines val="1"/>
          </c:dLbls>
          <c:cat>
            <c:strRef>
              <c:f>Sheet2!$A$15:$A$18</c:f>
              <c:strCache>
                <c:ptCount val="4"/>
                <c:pt idx="0">
                  <c:v>Oxandrolone</c:v>
                </c:pt>
                <c:pt idx="1">
                  <c:v>Other SIEDS</c:v>
                </c:pt>
                <c:pt idx="2">
                  <c:v>No active compound</c:v>
                </c:pt>
                <c:pt idx="3">
                  <c:v>Oxandrolone plus</c:v>
                </c:pt>
              </c:strCache>
            </c:strRef>
          </c:cat>
          <c:val>
            <c:numRef>
              <c:f>Sheet2!$B$15:$B$18</c:f>
              <c:numCache>
                <c:formatCode>General</c:formatCode>
                <c:ptCount val="4"/>
                <c:pt idx="0">
                  <c:v>80</c:v>
                </c:pt>
                <c:pt idx="1">
                  <c:v>58</c:v>
                </c:pt>
                <c:pt idx="2">
                  <c:v>16</c:v>
                </c:pt>
                <c:pt idx="3">
                  <c:v>3</c:v>
                </c:pt>
              </c:numCache>
            </c:numRef>
          </c:val>
        </c:ser>
        <c:dLbls>
          <c:showPercent val="1"/>
        </c:dLbls>
        <c:firstSliceAng val="0"/>
      </c:pieChart>
    </c:plotArea>
    <c:legend>
      <c:legendPos val="t"/>
      <c:layout/>
      <c:txPr>
        <a:bodyPr/>
        <a:lstStyle/>
        <a:p>
          <a:pPr>
            <a:defRPr sz="18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4"/>
  <c:chart>
    <c:plotArea>
      <c:layout/>
      <c:barChart>
        <c:barDir val="col"/>
        <c:grouping val="clustered"/>
        <c:ser>
          <c:idx val="0"/>
          <c:order val="0"/>
          <c:cat>
            <c:strRef>
              <c:f>Sheet4!$A$14:$A$18</c:f>
              <c:strCache>
                <c:ptCount val="5"/>
                <c:pt idx="0">
                  <c:v>Stanozolol</c:v>
                </c:pt>
                <c:pt idx="1">
                  <c:v>Turinabol</c:v>
                </c:pt>
                <c:pt idx="2">
                  <c:v>Methandrostenolone</c:v>
                </c:pt>
                <c:pt idx="3">
                  <c:v>Methasterone</c:v>
                </c:pt>
                <c:pt idx="4">
                  <c:v>Oxymetholone</c:v>
                </c:pt>
              </c:strCache>
            </c:strRef>
          </c:cat>
          <c:val>
            <c:numRef>
              <c:f>Sheet4!$B$14:$B$18</c:f>
              <c:numCache>
                <c:formatCode>General</c:formatCode>
                <c:ptCount val="5"/>
                <c:pt idx="0">
                  <c:v>41</c:v>
                </c:pt>
                <c:pt idx="1">
                  <c:v>8</c:v>
                </c:pt>
                <c:pt idx="2">
                  <c:v>5</c:v>
                </c:pt>
                <c:pt idx="3">
                  <c:v>2</c:v>
                </c:pt>
                <c:pt idx="4">
                  <c:v>2</c:v>
                </c:pt>
              </c:numCache>
            </c:numRef>
          </c:val>
        </c:ser>
        <c:axId val="114328704"/>
        <c:axId val="114330240"/>
      </c:barChart>
      <c:catAx>
        <c:axId val="114328704"/>
        <c:scaling>
          <c:orientation val="minMax"/>
        </c:scaling>
        <c:axPos val="b"/>
        <c:tickLblPos val="nextTo"/>
        <c:txPr>
          <a:bodyPr/>
          <a:lstStyle/>
          <a:p>
            <a:pPr>
              <a:defRPr sz="2000"/>
            </a:pPr>
            <a:endParaRPr lang="en-US"/>
          </a:p>
        </c:txPr>
        <c:crossAx val="114330240"/>
        <c:crosses val="autoZero"/>
        <c:auto val="1"/>
        <c:lblAlgn val="ctr"/>
        <c:lblOffset val="100"/>
      </c:catAx>
      <c:valAx>
        <c:axId val="114330240"/>
        <c:scaling>
          <c:orientation val="minMax"/>
        </c:scaling>
        <c:axPos val="l"/>
        <c:numFmt formatCode="General" sourceLinked="1"/>
        <c:tickLblPos val="nextTo"/>
        <c:txPr>
          <a:bodyPr/>
          <a:lstStyle/>
          <a:p>
            <a:pPr>
              <a:defRPr sz="2000"/>
            </a:pPr>
            <a:endParaRPr lang="en-US"/>
          </a:p>
        </c:txPr>
        <c:crossAx val="11432870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stacked"/>
        <c:ser>
          <c:idx val="0"/>
          <c:order val="0"/>
          <c:tx>
            <c:strRef>
              <c:f>Sheet2!$B$1</c:f>
              <c:strCache>
                <c:ptCount val="1"/>
                <c:pt idx="0">
                  <c:v>Low</c:v>
                </c:pt>
              </c:strCache>
            </c:strRef>
          </c:tx>
          <c:spPr>
            <a:noFill/>
          </c:spPr>
          <c:cat>
            <c:strRef>
              <c:f>Sheet2!$A$2:$A$6</c:f>
              <c:strCache>
                <c:ptCount val="5"/>
                <c:pt idx="0">
                  <c:v>Stanozolol</c:v>
                </c:pt>
                <c:pt idx="1">
                  <c:v>Turinabol</c:v>
                </c:pt>
                <c:pt idx="2">
                  <c:v>Methandrostenolone</c:v>
                </c:pt>
                <c:pt idx="3">
                  <c:v>Methasterone</c:v>
                </c:pt>
                <c:pt idx="4">
                  <c:v>Oxymetholone</c:v>
                </c:pt>
              </c:strCache>
            </c:strRef>
          </c:cat>
          <c:val>
            <c:numRef>
              <c:f>Sheet2!$B$2:$B$6</c:f>
              <c:numCache>
                <c:formatCode>General</c:formatCode>
                <c:ptCount val="5"/>
                <c:pt idx="0">
                  <c:v>5</c:v>
                </c:pt>
                <c:pt idx="1">
                  <c:v>15</c:v>
                </c:pt>
                <c:pt idx="2">
                  <c:v>15</c:v>
                </c:pt>
                <c:pt idx="3">
                  <c:v>10</c:v>
                </c:pt>
                <c:pt idx="4">
                  <c:v>25</c:v>
                </c:pt>
              </c:numCache>
            </c:numRef>
          </c:val>
        </c:ser>
        <c:ser>
          <c:idx val="1"/>
          <c:order val="1"/>
          <c:tx>
            <c:strRef>
              <c:f>Sheet2!$C$1</c:f>
              <c:strCache>
                <c:ptCount val="1"/>
                <c:pt idx="0">
                  <c:v>High</c:v>
                </c:pt>
              </c:strCache>
            </c:strRef>
          </c:tx>
          <c:spPr>
            <a:solidFill>
              <a:schemeClr val="accent1"/>
            </a:solidFill>
          </c:spPr>
          <c:cat>
            <c:strRef>
              <c:f>Sheet2!$A$2:$A$6</c:f>
              <c:strCache>
                <c:ptCount val="5"/>
                <c:pt idx="0">
                  <c:v>Stanozolol</c:v>
                </c:pt>
                <c:pt idx="1">
                  <c:v>Turinabol</c:v>
                </c:pt>
                <c:pt idx="2">
                  <c:v>Methandrostenolone</c:v>
                </c:pt>
                <c:pt idx="3">
                  <c:v>Methasterone</c:v>
                </c:pt>
                <c:pt idx="4">
                  <c:v>Oxymetholone</c:v>
                </c:pt>
              </c:strCache>
            </c:strRef>
          </c:cat>
          <c:val>
            <c:numRef>
              <c:f>Sheet2!$C$2:$C$6</c:f>
              <c:numCache>
                <c:formatCode>General</c:formatCode>
                <c:ptCount val="5"/>
                <c:pt idx="0">
                  <c:v>10</c:v>
                </c:pt>
                <c:pt idx="1">
                  <c:v>40</c:v>
                </c:pt>
                <c:pt idx="2">
                  <c:v>30</c:v>
                </c:pt>
                <c:pt idx="3">
                  <c:v>20</c:v>
                </c:pt>
                <c:pt idx="4">
                  <c:v>150</c:v>
                </c:pt>
              </c:numCache>
            </c:numRef>
          </c:val>
        </c:ser>
        <c:gapWidth val="500"/>
        <c:overlap val="100"/>
        <c:axId val="114947200"/>
        <c:axId val="114948736"/>
      </c:barChart>
      <c:lineChart>
        <c:grouping val="standard"/>
        <c:ser>
          <c:idx val="2"/>
          <c:order val="2"/>
          <c:tx>
            <c:strRef>
              <c:f>Sheet2!$D$1</c:f>
              <c:strCache>
                <c:ptCount val="1"/>
                <c:pt idx="0">
                  <c:v>Oxandrolone - low dosage </c:v>
                </c:pt>
              </c:strCache>
            </c:strRef>
          </c:tx>
          <c:spPr>
            <a:ln>
              <a:solidFill>
                <a:srgbClr val="FF7979"/>
              </a:solidFill>
            </a:ln>
          </c:spPr>
          <c:marker>
            <c:symbol val="none"/>
          </c:marker>
          <c:trendline>
            <c:spPr>
              <a:ln w="28575">
                <a:solidFill>
                  <a:srgbClr val="FF7979"/>
                </a:solidFill>
              </a:ln>
            </c:spPr>
            <c:trendlineType val="linear"/>
            <c:forward val="0.5"/>
            <c:backward val="0.5"/>
          </c:trendline>
          <c:cat>
            <c:strRef>
              <c:f>Sheet2!$A$2:$A$6</c:f>
              <c:strCache>
                <c:ptCount val="5"/>
                <c:pt idx="0">
                  <c:v>Stanozolol</c:v>
                </c:pt>
                <c:pt idx="1">
                  <c:v>Turinabol</c:v>
                </c:pt>
                <c:pt idx="2">
                  <c:v>Methandrostenolone</c:v>
                </c:pt>
                <c:pt idx="3">
                  <c:v>Methasterone</c:v>
                </c:pt>
                <c:pt idx="4">
                  <c:v>Oxymetholone</c:v>
                </c:pt>
              </c:strCache>
            </c:strRef>
          </c:cat>
          <c:val>
            <c:numRef>
              <c:f>Sheet2!$D$2:$D$6</c:f>
              <c:numCache>
                <c:formatCode>General</c:formatCode>
                <c:ptCount val="5"/>
                <c:pt idx="0">
                  <c:v>15</c:v>
                </c:pt>
                <c:pt idx="1">
                  <c:v>15</c:v>
                </c:pt>
                <c:pt idx="2">
                  <c:v>15</c:v>
                </c:pt>
                <c:pt idx="3">
                  <c:v>15</c:v>
                </c:pt>
                <c:pt idx="4">
                  <c:v>15</c:v>
                </c:pt>
              </c:numCache>
            </c:numRef>
          </c:val>
        </c:ser>
        <c:ser>
          <c:idx val="3"/>
          <c:order val="3"/>
          <c:tx>
            <c:strRef>
              <c:f>Sheet2!$E$1</c:f>
              <c:strCache>
                <c:ptCount val="1"/>
                <c:pt idx="0">
                  <c:v>Oxandrolone - high dosage</c:v>
                </c:pt>
              </c:strCache>
            </c:strRef>
          </c:tx>
          <c:spPr>
            <a:ln>
              <a:solidFill>
                <a:srgbClr val="FF0000"/>
              </a:solidFill>
            </a:ln>
          </c:spPr>
          <c:marker>
            <c:symbol val="none"/>
          </c:marker>
          <c:trendline>
            <c:spPr>
              <a:ln w="28575">
                <a:solidFill>
                  <a:srgbClr val="FF0000"/>
                </a:solidFill>
              </a:ln>
            </c:spPr>
            <c:trendlineType val="linear"/>
            <c:forward val="0.5"/>
            <c:backward val="0.5"/>
          </c:trendline>
          <c:cat>
            <c:strRef>
              <c:f>Sheet2!$A$2:$A$6</c:f>
              <c:strCache>
                <c:ptCount val="5"/>
                <c:pt idx="0">
                  <c:v>Stanozolol</c:v>
                </c:pt>
                <c:pt idx="1">
                  <c:v>Turinabol</c:v>
                </c:pt>
                <c:pt idx="2">
                  <c:v>Methandrostenolone</c:v>
                </c:pt>
                <c:pt idx="3">
                  <c:v>Methasterone</c:v>
                </c:pt>
                <c:pt idx="4">
                  <c:v>Oxymetholone</c:v>
                </c:pt>
              </c:strCache>
            </c:strRef>
          </c:cat>
          <c:val>
            <c:numRef>
              <c:f>Sheet2!$E$2:$E$6</c:f>
              <c:numCache>
                <c:formatCode>General</c:formatCode>
                <c:ptCount val="5"/>
                <c:pt idx="0">
                  <c:v>25</c:v>
                </c:pt>
                <c:pt idx="1">
                  <c:v>25</c:v>
                </c:pt>
                <c:pt idx="2">
                  <c:v>25</c:v>
                </c:pt>
                <c:pt idx="3">
                  <c:v>25</c:v>
                </c:pt>
                <c:pt idx="4">
                  <c:v>25</c:v>
                </c:pt>
              </c:numCache>
            </c:numRef>
          </c:val>
        </c:ser>
        <c:marker val="1"/>
        <c:axId val="114947200"/>
        <c:axId val="114948736"/>
      </c:lineChart>
      <c:catAx>
        <c:axId val="114947200"/>
        <c:scaling>
          <c:orientation val="minMax"/>
        </c:scaling>
        <c:axPos val="b"/>
        <c:tickLblPos val="nextTo"/>
        <c:txPr>
          <a:bodyPr/>
          <a:lstStyle/>
          <a:p>
            <a:pPr>
              <a:defRPr sz="1600"/>
            </a:pPr>
            <a:endParaRPr lang="en-US"/>
          </a:p>
        </c:txPr>
        <c:crossAx val="114948736"/>
        <c:crosses val="autoZero"/>
        <c:auto val="1"/>
        <c:lblAlgn val="ctr"/>
        <c:lblOffset val="100"/>
      </c:catAx>
      <c:valAx>
        <c:axId val="114948736"/>
        <c:scaling>
          <c:orientation val="minMax"/>
        </c:scaling>
        <c:axPos val="l"/>
        <c:title>
          <c:tx>
            <c:rich>
              <a:bodyPr rot="-5400000" vert="horz"/>
              <a:lstStyle/>
              <a:p>
                <a:pPr>
                  <a:defRPr sz="2000"/>
                </a:pPr>
                <a:r>
                  <a:rPr lang="en-US" sz="2000"/>
                  <a:t>Dosage (mg)</a:t>
                </a:r>
              </a:p>
            </c:rich>
          </c:tx>
          <c:layout/>
        </c:title>
        <c:numFmt formatCode="General" sourceLinked="1"/>
        <c:tickLblPos val="nextTo"/>
        <c:txPr>
          <a:bodyPr/>
          <a:lstStyle/>
          <a:p>
            <a:pPr>
              <a:defRPr sz="1600"/>
            </a:pPr>
            <a:endParaRPr lang="en-US"/>
          </a:p>
        </c:txPr>
        <c:crossAx val="114947200"/>
        <c:crosses val="autoZero"/>
        <c:crossBetween val="between"/>
      </c:valAx>
    </c:plotArea>
    <c:legend>
      <c:legendPos val="tr"/>
      <c:legendEntry>
        <c:idx val="0"/>
        <c:delete val="1"/>
      </c:legendEntry>
      <c:legendEntry>
        <c:idx val="1"/>
        <c:delete val="1"/>
      </c:legendEntry>
      <c:legendEntry>
        <c:idx val="4"/>
        <c:delete val="1"/>
      </c:legendEntry>
      <c:legendEntry>
        <c:idx val="5"/>
        <c:delete val="1"/>
      </c:legendEntry>
      <c:layout>
        <c:manualLayout>
          <c:xMode val="edge"/>
          <c:yMode val="edge"/>
          <c:x val="0.48961419753086433"/>
          <c:y val="3.6478424591628346E-2"/>
          <c:w val="0.3143981481481482"/>
          <c:h val="0.14217968640044121"/>
        </c:manualLayout>
      </c:layout>
      <c:overlay val="1"/>
      <c:txPr>
        <a:bodyPr/>
        <a:lstStyle/>
        <a:p>
          <a:pPr>
            <a:defRPr sz="1600"/>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CC94294-C2CC-4966-9A21-6574F86D395C}" type="datetimeFigureOut">
              <a:rPr lang="en-GB"/>
              <a:pPr>
                <a:defRPr/>
              </a:pPr>
              <a:t>21/03/2017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2A57F8A0-557D-4E5B-A50D-E1BB2FCBDA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C247F83A-E4C7-43F1-9EE4-91985A5DBDEA}" type="slidenum">
              <a:rPr lang="en-GB" altLang="en-US" smtClean="0"/>
              <a:pPr/>
              <a:t>1</a:t>
            </a:fld>
            <a:endParaRPr lang="en-GB" altLang="en-US" smtClean="0"/>
          </a:p>
        </p:txBody>
      </p:sp>
    </p:spTree>
    <p:extLst>
      <p:ext uri="{BB962C8B-B14F-4D97-AF65-F5344CB8AC3E}">
        <p14:creationId xmlns:p14="http://schemas.microsoft.com/office/powerpoint/2010/main" xmlns="" val="151797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25604" name="Slide Number Placeholder 3"/>
          <p:cNvSpPr>
            <a:spLocks noGrp="1"/>
          </p:cNvSpPr>
          <p:nvPr>
            <p:ph type="sldNum" sz="quarter" idx="5"/>
          </p:nvPr>
        </p:nvSpPr>
        <p:spPr bwMode="auto">
          <a:noFill/>
          <a:ln>
            <a:miter lim="800000"/>
            <a:headEnd/>
            <a:tailEnd/>
          </a:ln>
        </p:spPr>
        <p:txBody>
          <a:bodyPr/>
          <a:lstStyle/>
          <a:p>
            <a:fld id="{99235174-8E89-4F85-B75F-F8C9CC2CC452}" type="slidenum">
              <a:rPr lang="en-GB" altLang="en-US" smtClean="0"/>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nuclear magnetic resonance (NMR) </a:t>
            </a:r>
          </a:p>
        </p:txBody>
      </p:sp>
      <p:sp>
        <p:nvSpPr>
          <p:cNvPr id="28676" name="Slide Number Placeholder 3"/>
          <p:cNvSpPr>
            <a:spLocks noGrp="1"/>
          </p:cNvSpPr>
          <p:nvPr>
            <p:ph type="sldNum" sz="quarter" idx="5"/>
          </p:nvPr>
        </p:nvSpPr>
        <p:spPr bwMode="auto">
          <a:noFill/>
          <a:ln>
            <a:miter lim="800000"/>
            <a:headEnd/>
            <a:tailEnd/>
          </a:ln>
        </p:spPr>
        <p:txBody>
          <a:bodyPr/>
          <a:lstStyle/>
          <a:p>
            <a:fld id="{DA1898FD-1775-4EB9-835C-C3CCD2638D73}"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050" b="1" dirty="0" smtClean="0">
                <a:latin typeface="+mn-lt"/>
              </a:rPr>
              <a:t>Facilitator notes:</a:t>
            </a:r>
            <a:endParaRPr lang="en-GB" sz="1050" b="0" baseline="0" dirty="0" smtClean="0">
              <a:latin typeface="+mn-lt"/>
            </a:endParaRP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With all illegally sold steroids and image enhancing drugs, individuals cannot be sure what is</a:t>
            </a:r>
            <a:r>
              <a:rPr lang="en-GB" sz="1050" kern="1200" baseline="0" dirty="0" smtClean="0">
                <a:solidFill>
                  <a:schemeClr val="tx1"/>
                </a:solidFill>
                <a:latin typeface="+mn-lt"/>
                <a:ea typeface="ＭＳ Ｐゴシック" pitchFamily="-112" charset="-128"/>
                <a:cs typeface="+mn-cs"/>
              </a:rPr>
              <a:t> being</a:t>
            </a:r>
            <a:r>
              <a:rPr lang="en-GB" sz="1050" kern="1200" dirty="0" smtClean="0">
                <a:solidFill>
                  <a:schemeClr val="tx1"/>
                </a:solidFill>
                <a:latin typeface="+mn-lt"/>
                <a:ea typeface="ＭＳ Ｐゴシック" pitchFamily="-112" charset="-128"/>
                <a:cs typeface="+mn-cs"/>
              </a:rPr>
              <a:t> injected.  The</a:t>
            </a:r>
            <a:r>
              <a:rPr lang="en-GB" sz="1050" kern="1200" baseline="0" dirty="0" smtClean="0">
                <a:solidFill>
                  <a:schemeClr val="tx1"/>
                </a:solidFill>
                <a:latin typeface="+mn-lt"/>
                <a:ea typeface="ＭＳ Ｐゴシック" pitchFamily="-112" charset="-128"/>
                <a:cs typeface="+mn-cs"/>
              </a:rPr>
              <a:t> SIEDs</a:t>
            </a:r>
            <a:r>
              <a:rPr lang="en-GB" sz="1050" kern="1200" dirty="0" smtClean="0">
                <a:solidFill>
                  <a:schemeClr val="tx1"/>
                </a:solidFill>
                <a:latin typeface="+mn-lt"/>
                <a:ea typeface="ＭＳ Ｐゴシック" pitchFamily="-112" charset="-128"/>
                <a:cs typeface="+mn-cs"/>
              </a:rPr>
              <a:t> may be contaminated, contain harmful substances, steroids other than those indicated or at a different dose, or no steroid at all. </a:t>
            </a: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Data on the quality and levels of contaminants of underground steroids is available from European and US research.  One study, undertaken by Bill Llewellyn in 2007 and 2010, focused on 14 samples of steroids made in underground labs.  These samples were tested at an independent laboratory in the US.  Findings from 2007 indicate that of the 14 samples: </a:t>
            </a:r>
          </a:p>
          <a:p>
            <a:pPr>
              <a:buFont typeface="Arial" pitchFamily="34" charset="0"/>
              <a:buNone/>
              <a:defRPr/>
            </a:pPr>
            <a:r>
              <a:rPr lang="en-GB" sz="1050" kern="1200" dirty="0" smtClean="0">
                <a:solidFill>
                  <a:schemeClr val="tx1"/>
                </a:solidFill>
                <a:latin typeface="+mn-lt"/>
                <a:ea typeface="ＭＳ Ｐゴシック" pitchFamily="-112" charset="-128"/>
                <a:cs typeface="+mn-cs"/>
              </a:rPr>
              <a:t>-</a:t>
            </a:r>
            <a:r>
              <a:rPr lang="en-GB" sz="1050" kern="1200" baseline="0" dirty="0" smtClean="0">
                <a:solidFill>
                  <a:schemeClr val="tx1"/>
                </a:solidFill>
                <a:latin typeface="+mn-lt"/>
                <a:ea typeface="ＭＳ Ｐゴシック" pitchFamily="-112" charset="-128"/>
                <a:cs typeface="+mn-cs"/>
              </a:rPr>
              <a:t> </a:t>
            </a:r>
            <a:r>
              <a:rPr lang="en-GB" sz="1050" kern="1200" dirty="0" smtClean="0">
                <a:solidFill>
                  <a:schemeClr val="tx1"/>
                </a:solidFill>
                <a:latin typeface="+mn-lt"/>
                <a:ea typeface="ＭＳ Ｐゴシック" pitchFamily="-112" charset="-128"/>
                <a:cs typeface="+mn-cs"/>
              </a:rPr>
              <a:t>21% contained traces of heavy metals </a:t>
            </a:r>
          </a:p>
          <a:p>
            <a:pPr>
              <a:buFont typeface="Arial" pitchFamily="34" charset="0"/>
              <a:buNone/>
              <a:defRPr/>
            </a:pPr>
            <a:r>
              <a:rPr lang="en-GB" sz="1050" kern="1200" dirty="0" smtClean="0">
                <a:solidFill>
                  <a:schemeClr val="tx1"/>
                </a:solidFill>
                <a:latin typeface="+mn-lt"/>
                <a:ea typeface="ＭＳ Ｐゴシック" pitchFamily="-112" charset="-128"/>
                <a:cs typeface="+mn-cs"/>
              </a:rPr>
              <a:t>-</a:t>
            </a:r>
            <a:r>
              <a:rPr lang="en-GB" sz="1050" kern="1200" baseline="0" dirty="0" smtClean="0">
                <a:solidFill>
                  <a:schemeClr val="tx1"/>
                </a:solidFill>
                <a:latin typeface="+mn-lt"/>
                <a:ea typeface="ＭＳ Ｐゴシック" pitchFamily="-112" charset="-128"/>
                <a:cs typeface="+mn-cs"/>
              </a:rPr>
              <a:t> </a:t>
            </a:r>
            <a:r>
              <a:rPr lang="en-GB" sz="1050" kern="1200" dirty="0" smtClean="0">
                <a:solidFill>
                  <a:schemeClr val="tx1"/>
                </a:solidFill>
                <a:latin typeface="+mn-lt"/>
                <a:ea typeface="ＭＳ Ｐゴシック" pitchFamily="-112" charset="-128"/>
                <a:cs typeface="+mn-cs"/>
              </a:rPr>
              <a:t>64% were under or over dosed compared to the dose indicated on the label</a:t>
            </a:r>
          </a:p>
          <a:p>
            <a:pPr>
              <a:buFontTx/>
              <a:buChar char="-"/>
              <a:defRPr/>
            </a:pPr>
            <a:r>
              <a:rPr lang="en-GB" sz="1050" kern="1200" dirty="0" smtClean="0">
                <a:solidFill>
                  <a:schemeClr val="tx1"/>
                </a:solidFill>
                <a:latin typeface="+mn-lt"/>
                <a:ea typeface="ＭＳ Ｐゴシック" pitchFamily="-112" charset="-128"/>
                <a:cs typeface="+mn-cs"/>
              </a:rPr>
              <a:t>57% contained contaminates (unidentified)</a:t>
            </a: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In 2010 - 24 samples were obtained and sent for analysis </a:t>
            </a:r>
          </a:p>
          <a:p>
            <a:pPr>
              <a:buFont typeface="Arial" pitchFamily="34" charset="0"/>
              <a:buNone/>
              <a:defRPr/>
            </a:pPr>
            <a:r>
              <a:rPr lang="en-GB" sz="1050" kern="1200" dirty="0" smtClean="0">
                <a:solidFill>
                  <a:schemeClr val="tx1"/>
                </a:solidFill>
                <a:latin typeface="+mn-lt"/>
                <a:ea typeface="ＭＳ Ｐゴシック" pitchFamily="-112" charset="-128"/>
                <a:cs typeface="+mn-cs"/>
              </a:rPr>
              <a:t>-</a:t>
            </a:r>
            <a:r>
              <a:rPr lang="en-GB" sz="1050" kern="1200" baseline="0" dirty="0" smtClean="0">
                <a:solidFill>
                  <a:schemeClr val="tx1"/>
                </a:solidFill>
                <a:latin typeface="+mn-lt"/>
                <a:ea typeface="ＭＳ Ｐゴシック" pitchFamily="-112" charset="-128"/>
                <a:cs typeface="+mn-cs"/>
              </a:rPr>
              <a:t> </a:t>
            </a:r>
            <a:r>
              <a:rPr lang="en-GB" sz="1050" kern="1200" dirty="0" smtClean="0">
                <a:solidFill>
                  <a:schemeClr val="tx1"/>
                </a:solidFill>
                <a:latin typeface="+mn-lt"/>
                <a:ea typeface="ＭＳ Ｐゴシック" pitchFamily="-112" charset="-128"/>
                <a:cs typeface="+mn-cs"/>
              </a:rPr>
              <a:t>25% (6 samples) contained bacteria</a:t>
            </a:r>
          </a:p>
          <a:p>
            <a:pPr>
              <a:buFont typeface="Arial" pitchFamily="34" charset="0"/>
              <a:buNone/>
              <a:defRPr/>
            </a:pPr>
            <a:r>
              <a:rPr lang="en-GB" sz="1050" kern="1200" dirty="0" smtClean="0">
                <a:solidFill>
                  <a:schemeClr val="tx1"/>
                </a:solidFill>
                <a:latin typeface="+mn-lt"/>
                <a:ea typeface="ＭＳ Ｐゴシック" pitchFamily="-112" charset="-128"/>
                <a:cs typeface="+mn-cs"/>
              </a:rPr>
              <a:t>-</a:t>
            </a:r>
            <a:r>
              <a:rPr lang="en-GB" sz="1050" kern="1200" baseline="0" dirty="0" smtClean="0">
                <a:solidFill>
                  <a:schemeClr val="tx1"/>
                </a:solidFill>
                <a:latin typeface="+mn-lt"/>
                <a:ea typeface="ＭＳ Ｐゴシック" pitchFamily="-112" charset="-128"/>
                <a:cs typeface="+mn-cs"/>
              </a:rPr>
              <a:t> </a:t>
            </a:r>
            <a:r>
              <a:rPr lang="en-GB" sz="1050" kern="1200" dirty="0" smtClean="0">
                <a:solidFill>
                  <a:schemeClr val="tx1"/>
                </a:solidFill>
                <a:latin typeface="+mn-lt"/>
                <a:ea typeface="ＭＳ Ｐゴシック" pitchFamily="-112" charset="-128"/>
                <a:cs typeface="+mn-cs"/>
              </a:rPr>
              <a:t>71% (17 samples) were contaminated with other materials.  Some of the contaminates were other steroids that were not listed on the label, other contaminants included paraffin and fatty acids</a:t>
            </a:r>
          </a:p>
          <a:p>
            <a:pPr>
              <a:buFont typeface="Arial" pitchFamily="34" charset="0"/>
              <a:buNone/>
              <a:defRPr/>
            </a:pPr>
            <a:endParaRPr lang="en-GB" sz="1050" kern="1200" dirty="0" smtClean="0">
              <a:solidFill>
                <a:schemeClr val="tx1"/>
              </a:solidFill>
              <a:latin typeface="+mn-lt"/>
              <a:ea typeface="ＭＳ Ｐゴシック" pitchFamily="-112" charset="-128"/>
              <a:cs typeface="+mn-cs"/>
            </a:endParaRP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Water based steroids were found to be at greater risk of containing bacteria.  This is unsurprising as water is an ideal medium for bacteria to grow</a:t>
            </a: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Previous research, undertaken between 2000 and 2004 by Dutch authorities tested confiscated steroids indicated that of the 336 samples seized and tested: </a:t>
            </a:r>
          </a:p>
          <a:p>
            <a:pPr>
              <a:buFont typeface="Arial" pitchFamily="34" charset="0"/>
              <a:buNone/>
              <a:defRPr/>
            </a:pPr>
            <a:r>
              <a:rPr lang="en-GB" sz="1050" kern="1200" dirty="0" smtClean="0">
                <a:solidFill>
                  <a:schemeClr val="tx1"/>
                </a:solidFill>
                <a:latin typeface="+mn-lt"/>
                <a:ea typeface="ＭＳ Ｐゴシック" pitchFamily="-112" charset="-128"/>
                <a:cs typeface="+mn-cs"/>
              </a:rPr>
              <a:t>- 57% did not match the label, either dose or content</a:t>
            </a:r>
          </a:p>
          <a:p>
            <a:pPr>
              <a:buFontTx/>
              <a:buChar char="-"/>
              <a:defRPr/>
            </a:pPr>
            <a:r>
              <a:rPr lang="en-GB" sz="1050" kern="1200" dirty="0" smtClean="0">
                <a:solidFill>
                  <a:schemeClr val="tx1"/>
                </a:solidFill>
                <a:latin typeface="+mn-lt"/>
                <a:ea typeface="ＭＳ Ｐゴシック" pitchFamily="-112" charset="-128"/>
                <a:cs typeface="+mn-cs"/>
              </a:rPr>
              <a:t>7% contained no steroid at all</a:t>
            </a:r>
          </a:p>
          <a:p>
            <a:pPr>
              <a:buFont typeface="Arial" pitchFamily="34" charset="0"/>
              <a:buChar char="•"/>
              <a:defRPr/>
            </a:pPr>
            <a:r>
              <a:rPr lang="en-GB" sz="1050" kern="1200" dirty="0" smtClean="0">
                <a:solidFill>
                  <a:schemeClr val="tx1"/>
                </a:solidFill>
                <a:latin typeface="+mn-lt"/>
                <a:ea typeface="ＭＳ Ｐゴシック" pitchFamily="-112" charset="-128"/>
                <a:cs typeface="+mn-cs"/>
              </a:rPr>
              <a:t> As demand for steroids grow and restrictions on purchase increase, we may well find an increase in the production and distribution of SIEDs through underground labs within the UK.</a:t>
            </a:r>
          </a:p>
          <a:p>
            <a:endParaRPr lang="en-GB" b="1" baseline="0" dirty="0" smtClean="0">
              <a:latin typeface="+mn-lt"/>
            </a:endParaRPr>
          </a:p>
        </p:txBody>
      </p:sp>
      <p:sp>
        <p:nvSpPr>
          <p:cNvPr id="4" name="Slide Number Placeholder 3"/>
          <p:cNvSpPr>
            <a:spLocks noGrp="1"/>
          </p:cNvSpPr>
          <p:nvPr>
            <p:ph type="sldNum" sz="quarter" idx="10"/>
          </p:nvPr>
        </p:nvSpPr>
        <p:spPr/>
        <p:txBody>
          <a:bodyPr/>
          <a:lstStyle/>
          <a:p>
            <a:pPr>
              <a:defRPr/>
            </a:pPr>
            <a:fld id="{47663759-7D92-48EE-81C9-A509599BA02A}" type="slidenum">
              <a:rPr lang="en-GB" smtClean="0"/>
              <a:pPr>
                <a:defRPr/>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 SIEDs survey (2014) reports</a:t>
            </a:r>
            <a:r>
              <a:rPr lang="en-GB" baseline="0" dirty="0" smtClean="0"/>
              <a:t> 42% of participants using </a:t>
            </a:r>
            <a:r>
              <a:rPr lang="en-GB" baseline="0" dirty="0" err="1" smtClean="0"/>
              <a:t>injectable</a:t>
            </a:r>
            <a:r>
              <a:rPr lang="en-GB" baseline="0" dirty="0" smtClean="0"/>
              <a:t> and 43% of participants using oral SIEDs started using by the time they were 23 years old</a:t>
            </a:r>
          </a:p>
          <a:p>
            <a:pPr>
              <a:buFont typeface="Arial" pitchFamily="34" charset="0"/>
              <a:buChar char="•"/>
            </a:pPr>
            <a:endParaRPr lang="en-GB" baseline="0" dirty="0" smtClean="0"/>
          </a:p>
          <a:p>
            <a:pPr>
              <a:buFont typeface="Arial" pitchFamily="34" charset="0"/>
              <a:buChar char="•"/>
            </a:pPr>
            <a:r>
              <a:rPr lang="en-GB" baseline="0" dirty="0" smtClean="0"/>
              <a:t> 50% of those accessing NSP services considered new initiates and as such likely to have limited knowledge surrounding safe injecting practice, BBVs etc.     </a:t>
            </a:r>
            <a:r>
              <a:rPr lang="en-GB" dirty="0" smtClean="0"/>
              <a:t> </a:t>
            </a:r>
          </a:p>
          <a:p>
            <a:endParaRPr lang="en-GB" dirty="0"/>
          </a:p>
        </p:txBody>
      </p:sp>
      <p:sp>
        <p:nvSpPr>
          <p:cNvPr id="4" name="Slide Number Placeholder 3"/>
          <p:cNvSpPr>
            <a:spLocks noGrp="1"/>
          </p:cNvSpPr>
          <p:nvPr>
            <p:ph type="sldNum" sz="quarter" idx="10"/>
          </p:nvPr>
        </p:nvSpPr>
        <p:spPr/>
        <p:txBody>
          <a:bodyPr/>
          <a:lstStyle/>
          <a:p>
            <a:pPr>
              <a:defRPr/>
            </a:pPr>
            <a:fld id="{2A57F8A0-557D-4E5B-A50D-E1BB2FCBDAA9}" type="slidenum">
              <a:rPr lang="en-GB" altLang="en-US" smtClean="0"/>
              <a:pPr>
                <a:defRPr/>
              </a:pPr>
              <a:t>13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Dose ranges above therapeutic dose. Natural testosterone production is approximately 60-75 milligrams per week. Evidence surrounding impact of such use is extremely limited</a:t>
            </a:r>
          </a:p>
          <a:p>
            <a:pPr>
              <a:buFont typeface="Arial" pitchFamily="34" charset="0"/>
              <a:buChar char="•"/>
            </a:pPr>
            <a:endParaRPr lang="en-GB" dirty="0" smtClean="0"/>
          </a:p>
          <a:p>
            <a:pPr>
              <a:buFont typeface="Arial" pitchFamily="34" charset="0"/>
              <a:buChar char="•"/>
            </a:pPr>
            <a:r>
              <a:rPr lang="en-GB" dirty="0" smtClean="0"/>
              <a:t> The use of</a:t>
            </a:r>
            <a:r>
              <a:rPr lang="en-GB" baseline="0" dirty="0" smtClean="0"/>
              <a:t> steroids with short and long acting esters for ‘kick-start’ / ‘maintenance’ effect of testosterone production</a:t>
            </a:r>
          </a:p>
          <a:p>
            <a:pPr>
              <a:buFont typeface="Arial" pitchFamily="34" charset="0"/>
              <a:buChar char="•"/>
            </a:pPr>
            <a:endParaRPr lang="en-GB" baseline="0" dirty="0" smtClean="0"/>
          </a:p>
          <a:p>
            <a:pPr>
              <a:buFont typeface="Arial" pitchFamily="34" charset="0"/>
              <a:buChar char="•"/>
            </a:pPr>
            <a:r>
              <a:rPr lang="en-GB" baseline="0" dirty="0" smtClean="0"/>
              <a:t> Use of ancillary substances to enhance/compliment anabolic steroids e.g. reduce water retention, increase growth releasing factors. Also used to minimise unwanted side effects and support Post Cycle Therapy (PCT) e.g. Use of aromatase inhibitors to reduce oestrogen production and in turn gynaecomastia, and use of Human Chorionic </a:t>
            </a:r>
            <a:r>
              <a:rPr lang="en-GB" baseline="0" dirty="0" err="1" smtClean="0"/>
              <a:t>Gonadotropin</a:t>
            </a:r>
            <a:r>
              <a:rPr lang="en-GB" baseline="0" dirty="0" smtClean="0"/>
              <a:t> in order to kick start </a:t>
            </a:r>
            <a:r>
              <a:rPr lang="en-GB" b="0" dirty="0" smtClean="0">
                <a:latin typeface="+mn-lt"/>
              </a:rPr>
              <a:t>Hypothalamic Pituitary Testicular Axis (HPTA) and natural testosterone production</a:t>
            </a:r>
            <a:r>
              <a:rPr lang="en-GB" b="0" baseline="0" dirty="0" smtClean="0">
                <a:latin typeface="+mn-lt"/>
              </a:rPr>
              <a:t> </a:t>
            </a:r>
          </a:p>
          <a:p>
            <a:pPr>
              <a:buFont typeface="Arial" pitchFamily="34" charset="0"/>
              <a:buChar char="•"/>
            </a:pPr>
            <a:endParaRPr lang="en-GB" b="0" baseline="0" dirty="0" smtClean="0">
              <a:latin typeface="+mn-lt"/>
            </a:endParaRPr>
          </a:p>
          <a:p>
            <a:pPr>
              <a:buFont typeface="Arial" pitchFamily="34" charset="0"/>
              <a:buChar char="•"/>
            </a:pPr>
            <a:r>
              <a:rPr lang="en-GB" b="0" baseline="0" dirty="0" smtClean="0">
                <a:latin typeface="+mn-lt"/>
              </a:rPr>
              <a:t> SIEDs survey reported 31.5% of participants having used psychoactive drugs within the previous 12 months, UAM found 46% having snorted cocaine during the preceding year </a:t>
            </a:r>
            <a:endParaRPr lang="en-GB" b="0" dirty="0" smtClean="0">
              <a:latin typeface="+mn-lt"/>
            </a:endParaRPr>
          </a:p>
          <a:p>
            <a:endParaRPr lang="en-GB" dirty="0"/>
          </a:p>
        </p:txBody>
      </p:sp>
      <p:sp>
        <p:nvSpPr>
          <p:cNvPr id="4" name="Slide Number Placeholder 3"/>
          <p:cNvSpPr>
            <a:spLocks noGrp="1"/>
          </p:cNvSpPr>
          <p:nvPr>
            <p:ph type="sldNum" sz="quarter" idx="10"/>
          </p:nvPr>
        </p:nvSpPr>
        <p:spPr/>
        <p:txBody>
          <a:bodyPr/>
          <a:lstStyle/>
          <a:p>
            <a:pPr>
              <a:defRPr/>
            </a:pPr>
            <a:fld id="{2A57F8A0-557D-4E5B-A50D-E1BB2FCBDAA9}" type="slidenum">
              <a:rPr lang="en-GB" altLang="en-US" smtClean="0"/>
              <a:pPr>
                <a:defRPr/>
              </a:pPr>
              <a:t>22</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77D188-C86D-4ACE-83DD-B255EE6F12A4}" type="datetimeFigureOut">
              <a:rPr lang="en-US"/>
              <a:pPr>
                <a:defRPr/>
              </a:pPr>
              <a:t>3/21/2017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C5D1C3-4FAF-416C-8CB0-5BCFCC74679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B60AE-ACC7-49DA-95F3-F4BA1D4E50E0}" type="datetimeFigureOut">
              <a:rPr lang="en-US"/>
              <a:pPr>
                <a:defRPr/>
              </a:pPr>
              <a:t>3/21/2017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21673-1A7F-42A4-9C33-94C862D280F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CCCA42-B822-439C-AD36-E32AEBD4368C}" type="datetimeFigureOut">
              <a:rPr lang="en-US"/>
              <a:pPr>
                <a:defRPr/>
              </a:pPr>
              <a:t>3/21/2017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A45BC-3B26-4631-B55C-F05CDC58B286}"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62BB6F-84BF-4374-9AE8-C6B2CA9D0B8B}" type="datetimeFigureOut">
              <a:rPr lang="en-US"/>
              <a:pPr>
                <a:defRPr/>
              </a:pPr>
              <a:t>3/21/2017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6739E-80F0-4132-97DF-F265156388C7}"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7F2573-E149-4420-825A-EB192E680425}" type="datetimeFigureOut">
              <a:rPr lang="en-US"/>
              <a:pPr>
                <a:defRPr/>
              </a:pPr>
              <a:t>3/21/2017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A2D824-0171-4D37-89B8-7AFEE16243A2}"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03DE58-6488-4A3E-B4E9-B0FC311FA41E}" type="datetimeFigureOut">
              <a:rPr lang="en-US"/>
              <a:pPr>
                <a:defRPr/>
              </a:pPr>
              <a:t>3/21/2017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3816A4-5A3D-4829-A043-2092150A7A8B}"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A8A699-6245-4E86-BC6B-A7C562A6A332}" type="datetimeFigureOut">
              <a:rPr lang="en-US"/>
              <a:pPr>
                <a:defRPr/>
              </a:pPr>
              <a:t>3/21/2017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8B78C7-AB5B-42CA-89EE-D2FF548FCFAB}"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D84CE8-CDC2-43D0-B707-3C0778DCA767}" type="datetimeFigureOut">
              <a:rPr lang="en-US"/>
              <a:pPr>
                <a:defRPr/>
              </a:pPr>
              <a:t>3/21/2017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BD2316-0AC4-4FE2-980F-BFE149452AF9}"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109304-69BE-4546-90E5-B9E30930A890}" type="datetimeFigureOut">
              <a:rPr lang="en-US"/>
              <a:pPr>
                <a:defRPr/>
              </a:pPr>
              <a:t>3/21/2017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A89C4B-8EAE-4EA0-A66B-127D68C9188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A1F1D9-CC43-4440-8D3F-C9D61EC0598B}" type="datetimeFigureOut">
              <a:rPr lang="en-US"/>
              <a:pPr>
                <a:defRPr/>
              </a:pPr>
              <a:t>3/21/2017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02D41D-6B7D-4F79-9CDA-DB3969AC4E1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10187A-D66A-4F22-8DFF-8AC92ED10CE6}" type="datetimeFigureOut">
              <a:rPr lang="en-US"/>
              <a:pPr>
                <a:defRPr/>
              </a:pPr>
              <a:t>3/21/2017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C49E2B-D93D-47CF-8E88-3DD0DE15FC4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10D1655-7FBF-446E-A93B-1EA837AD2FB2}" type="datetimeFigureOut">
              <a:rPr lang="en-US"/>
              <a:pPr>
                <a:defRPr/>
              </a:pPr>
              <a:t>3/21/2017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60E31224-3FCC-4BF9-966C-06FFDDA335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Wedinos ppt1.jpg"/>
          <p:cNvPicPr>
            <a:picLocks noChangeAspect="1"/>
          </p:cNvPicPr>
          <p:nvPr/>
        </p:nvPicPr>
        <p:blipFill>
          <a:blip r:embed="rId3"/>
          <a:srcRect/>
          <a:stretch>
            <a:fillRect/>
          </a:stretch>
        </p:blipFill>
        <p:spPr bwMode="auto">
          <a:xfrm>
            <a:off x="0" y="282511"/>
            <a:ext cx="9144000" cy="6858000"/>
          </a:xfrm>
          <a:prstGeom prst="rect">
            <a:avLst/>
          </a:prstGeom>
          <a:noFill/>
          <a:ln w="9525">
            <a:noFill/>
            <a:miter lim="800000"/>
            <a:headEnd/>
            <a:tailEnd/>
          </a:ln>
        </p:spPr>
      </p:pic>
      <p:pic>
        <p:nvPicPr>
          <p:cNvPr id="18434" name="Picture 2"/>
          <p:cNvPicPr>
            <a:picLocks noChangeAspect="1" noChangeArrowheads="1"/>
          </p:cNvPicPr>
          <p:nvPr/>
        </p:nvPicPr>
        <p:blipFill>
          <a:blip r:embed="rId4"/>
          <a:srcRect/>
          <a:stretch>
            <a:fillRect/>
          </a:stretch>
        </p:blipFill>
        <p:spPr bwMode="auto">
          <a:xfrm>
            <a:off x="2" y="0"/>
            <a:ext cx="9143997" cy="7200000"/>
          </a:xfrm>
          <a:prstGeom prst="rect">
            <a:avLst/>
          </a:prstGeom>
          <a:noFill/>
          <a:ln w="9525">
            <a:noFill/>
            <a:miter lim="800000"/>
            <a:headEnd/>
            <a:tailEnd/>
          </a:ln>
          <a:effectLst/>
        </p:spPr>
      </p:pic>
      <p:pic>
        <p:nvPicPr>
          <p:cNvPr id="18433" name="Picture 1"/>
          <p:cNvPicPr>
            <a:picLocks noChangeAspect="1" noChangeArrowheads="1"/>
          </p:cNvPicPr>
          <p:nvPr/>
        </p:nvPicPr>
        <p:blipFill>
          <a:blip r:embed="rId5"/>
          <a:srcRect/>
          <a:stretch>
            <a:fillRect/>
          </a:stretch>
        </p:blipFill>
        <p:spPr bwMode="auto">
          <a:xfrm>
            <a:off x="2505075" y="903976"/>
            <a:ext cx="4133850" cy="3381375"/>
          </a:xfrm>
          <a:prstGeom prst="rect">
            <a:avLst/>
          </a:prstGeom>
          <a:noFill/>
          <a:ln w="9525">
            <a:noFill/>
            <a:miter lim="800000"/>
            <a:headEnd/>
            <a:tailEnd/>
          </a:ln>
          <a:effectLst/>
        </p:spPr>
      </p:pic>
      <p:sp>
        <p:nvSpPr>
          <p:cNvPr id="7" name="TextBox 6"/>
          <p:cNvSpPr txBox="1"/>
          <p:nvPr/>
        </p:nvSpPr>
        <p:spPr>
          <a:xfrm>
            <a:off x="3" y="4559300"/>
            <a:ext cx="9143996" cy="923330"/>
          </a:xfrm>
          <a:prstGeom prst="rect">
            <a:avLst/>
          </a:prstGeom>
          <a:noFill/>
        </p:spPr>
        <p:txBody>
          <a:bodyPr wrap="square" rtlCol="0">
            <a:spAutoFit/>
          </a:bodyPr>
          <a:lstStyle/>
          <a:p>
            <a:r>
              <a:rPr lang="en-GB" dirty="0" smtClean="0"/>
              <a:t>Dean Acreman – Public Health Wales</a:t>
            </a:r>
          </a:p>
          <a:p>
            <a:r>
              <a:rPr lang="en-GB" dirty="0" smtClean="0"/>
              <a:t>Project Manager – Trends in substance use &amp; harm reduction</a:t>
            </a:r>
          </a:p>
          <a:p>
            <a:r>
              <a:rPr lang="en-GB" dirty="0" smtClean="0"/>
              <a:t>			      – WEDINOS  </a:t>
            </a:r>
            <a:endParaRPr lang="en-GB" dirty="0"/>
          </a:p>
        </p:txBody>
      </p:sp>
      <p:pic>
        <p:nvPicPr>
          <p:cNvPr id="8" name="Picture 7" descr="phw.bmp"/>
          <p:cNvPicPr>
            <a:picLocks noChangeAspect="1"/>
          </p:cNvPicPr>
          <p:nvPr/>
        </p:nvPicPr>
        <p:blipFill>
          <a:blip r:embed="rId6"/>
          <a:stretch>
            <a:fillRect/>
          </a:stretch>
        </p:blipFill>
        <p:spPr>
          <a:xfrm>
            <a:off x="5993958" y="0"/>
            <a:ext cx="3150041" cy="900000"/>
          </a:xfrm>
          <a:prstGeom prst="rect">
            <a:avLst/>
          </a:prstGeom>
        </p:spPr>
      </p:pic>
      <p:pic>
        <p:nvPicPr>
          <p:cNvPr id="10" name="Picture 9" descr="ctlogo.gif"/>
          <p:cNvPicPr>
            <a:picLocks noChangeAspect="1"/>
          </p:cNvPicPr>
          <p:nvPr/>
        </p:nvPicPr>
        <p:blipFill>
          <a:blip r:embed="rId7"/>
          <a:stretch>
            <a:fillRect/>
          </a:stretch>
        </p:blipFill>
        <p:spPr>
          <a:xfrm>
            <a:off x="0" y="5485435"/>
            <a:ext cx="1620000" cy="540000"/>
          </a:xfrm>
          <a:prstGeom prst="rect">
            <a:avLst/>
          </a:prstGeom>
        </p:spPr>
      </p:pic>
      <p:pic>
        <p:nvPicPr>
          <p:cNvPr id="18436" name="Picture 4"/>
          <p:cNvPicPr>
            <a:picLocks noChangeAspect="1" noChangeArrowheads="1"/>
          </p:cNvPicPr>
          <p:nvPr/>
        </p:nvPicPr>
        <p:blipFill>
          <a:blip r:embed="rId8"/>
          <a:srcRect l="17917" t="17317" r="51343" b="75391"/>
          <a:stretch>
            <a:fillRect/>
          </a:stretch>
        </p:blipFill>
        <p:spPr bwMode="auto">
          <a:xfrm>
            <a:off x="6298321" y="5485435"/>
            <a:ext cx="2845679" cy="540000"/>
          </a:xfrm>
          <a:prstGeom prst="rect">
            <a:avLst/>
          </a:prstGeom>
          <a:noFill/>
          <a:ln w="9525">
            <a:noFill/>
            <a:miter lim="800000"/>
            <a:headEnd/>
            <a:tailEnd/>
          </a:ln>
          <a:effectLst/>
        </p:spPr>
      </p:pic>
      <p:pic>
        <p:nvPicPr>
          <p:cNvPr id="11" name="Picture 10" descr="welsh government.bmp"/>
          <p:cNvPicPr>
            <a:picLocks noChangeAspect="1"/>
          </p:cNvPicPr>
          <p:nvPr/>
        </p:nvPicPr>
        <p:blipFill>
          <a:blip r:embed="rId9"/>
          <a:stretch>
            <a:fillRect/>
          </a:stretch>
        </p:blipFill>
        <p:spPr>
          <a:xfrm>
            <a:off x="0" y="0"/>
            <a:ext cx="1199739" cy="126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1560" y="274638"/>
            <a:ext cx="7237040" cy="1143000"/>
          </a:xfrm>
        </p:spPr>
        <p:txBody>
          <a:bodyPr/>
          <a:lstStyle/>
          <a:p>
            <a:r>
              <a:rPr lang="en-GB" dirty="0" smtClean="0"/>
              <a:t>Sources of SIEDs</a:t>
            </a:r>
          </a:p>
        </p:txBody>
      </p:sp>
      <p:sp>
        <p:nvSpPr>
          <p:cNvPr id="19459" name="Rectangle 3"/>
          <p:cNvSpPr>
            <a:spLocks noGrp="1" noChangeArrowheads="1"/>
          </p:cNvSpPr>
          <p:nvPr>
            <p:ph idx="1"/>
          </p:nvPr>
        </p:nvSpPr>
        <p:spPr>
          <a:xfrm>
            <a:off x="206829" y="1417638"/>
            <a:ext cx="8654142" cy="5035698"/>
          </a:xfrm>
        </p:spPr>
        <p:txBody>
          <a:bodyPr rtlCol="0">
            <a:normAutofit fontScale="92500"/>
          </a:bodyPr>
          <a:lstStyle/>
          <a:p>
            <a:pPr>
              <a:lnSpc>
                <a:spcPct val="125000"/>
              </a:lnSpc>
              <a:buNone/>
            </a:pPr>
            <a:r>
              <a:rPr lang="en-GB" sz="1800" b="1" dirty="0" smtClean="0"/>
              <a:t>Pharmaceutical grade</a:t>
            </a:r>
          </a:p>
          <a:p>
            <a:pPr>
              <a:lnSpc>
                <a:spcPct val="125000"/>
              </a:lnSpc>
              <a:buNone/>
            </a:pPr>
            <a:r>
              <a:rPr lang="en-GB" sz="1800" dirty="0" smtClean="0"/>
              <a:t>These are manufactured in a strictly controlled and licensed environment.</a:t>
            </a:r>
          </a:p>
          <a:p>
            <a:pPr>
              <a:lnSpc>
                <a:spcPct val="125000"/>
              </a:lnSpc>
              <a:buNone/>
            </a:pPr>
            <a:endParaRPr lang="en-GB" sz="1800" dirty="0" smtClean="0"/>
          </a:p>
          <a:p>
            <a:pPr>
              <a:lnSpc>
                <a:spcPct val="125000"/>
              </a:lnSpc>
              <a:buNone/>
            </a:pPr>
            <a:r>
              <a:rPr lang="en-GB" sz="1800" b="1" dirty="0" smtClean="0"/>
              <a:t>Veterinarian</a:t>
            </a:r>
          </a:p>
          <a:p>
            <a:pPr>
              <a:lnSpc>
                <a:spcPct val="125000"/>
              </a:lnSpc>
              <a:buNone/>
            </a:pPr>
            <a:r>
              <a:rPr lang="en-GB" sz="1800" dirty="0" smtClean="0"/>
              <a:t>These may contain the same medicines as pharmaceutical grade steroids.  Manufacturing and </a:t>
            </a:r>
          </a:p>
          <a:p>
            <a:pPr>
              <a:lnSpc>
                <a:spcPct val="125000"/>
              </a:lnSpc>
              <a:buNone/>
            </a:pPr>
            <a:r>
              <a:rPr lang="en-GB" sz="1800" dirty="0" smtClean="0"/>
              <a:t>safety standards may be lower and they are not made  for human consumption</a:t>
            </a:r>
          </a:p>
          <a:p>
            <a:pPr>
              <a:lnSpc>
                <a:spcPct val="125000"/>
              </a:lnSpc>
              <a:buNone/>
            </a:pPr>
            <a:endParaRPr lang="en-GB" sz="1800" dirty="0" smtClean="0"/>
          </a:p>
          <a:p>
            <a:pPr>
              <a:lnSpc>
                <a:spcPct val="125000"/>
              </a:lnSpc>
              <a:buNone/>
            </a:pPr>
            <a:r>
              <a:rPr lang="en-GB" sz="1800" b="1" dirty="0" smtClean="0"/>
              <a:t>Underground</a:t>
            </a:r>
          </a:p>
          <a:p>
            <a:pPr>
              <a:lnSpc>
                <a:spcPct val="125000"/>
              </a:lnSpc>
              <a:buNone/>
            </a:pPr>
            <a:r>
              <a:rPr lang="en-GB" sz="1800" dirty="0" smtClean="0"/>
              <a:t>These are made in illegal and unlicensed premises.  The sterility, content  and quality of the </a:t>
            </a:r>
          </a:p>
          <a:p>
            <a:pPr>
              <a:lnSpc>
                <a:spcPct val="125000"/>
              </a:lnSpc>
              <a:buNone/>
            </a:pPr>
            <a:r>
              <a:rPr lang="en-GB" sz="1800" dirty="0" smtClean="0"/>
              <a:t>product cannot be guaranteed.</a:t>
            </a:r>
          </a:p>
          <a:p>
            <a:pPr>
              <a:lnSpc>
                <a:spcPct val="125000"/>
              </a:lnSpc>
              <a:buNone/>
            </a:pPr>
            <a:endParaRPr lang="en-GB" sz="1800" dirty="0" smtClean="0"/>
          </a:p>
          <a:p>
            <a:pPr>
              <a:lnSpc>
                <a:spcPct val="125000"/>
              </a:lnSpc>
              <a:buNone/>
            </a:pPr>
            <a:r>
              <a:rPr lang="en-GB" sz="1800" b="1" dirty="0" smtClean="0"/>
              <a:t>Counterfeit</a:t>
            </a:r>
          </a:p>
          <a:p>
            <a:pPr>
              <a:lnSpc>
                <a:spcPct val="125000"/>
              </a:lnSpc>
              <a:buNone/>
            </a:pPr>
            <a:r>
              <a:rPr lang="en-GB" sz="1800" dirty="0" smtClean="0"/>
              <a:t>These are copies.  The sterility, content and quality cannot be  guaranteed.</a:t>
            </a:r>
          </a:p>
        </p:txBody>
      </p:sp>
      <p:pic>
        <p:nvPicPr>
          <p:cNvPr id="4" name="Picture 4" descr="http://www.wedinos.org/images/sample_testing/230.jpg"/>
          <p:cNvPicPr>
            <a:picLocks noChangeAspect="1" noChangeArrowheads="1"/>
          </p:cNvPicPr>
          <p:nvPr/>
        </p:nvPicPr>
        <p:blipFill>
          <a:blip r:embed="rId3" cstate="print"/>
          <a:srcRect/>
          <a:stretch>
            <a:fillRect/>
          </a:stretch>
        </p:blipFill>
        <p:spPr bwMode="auto">
          <a:xfrm>
            <a:off x="206829" y="2501822"/>
            <a:ext cx="3936437" cy="2952328"/>
          </a:xfrm>
          <a:prstGeom prst="rect">
            <a:avLst/>
          </a:prstGeom>
          <a:noFill/>
        </p:spPr>
      </p:pic>
      <p:pic>
        <p:nvPicPr>
          <p:cNvPr id="5" name="Picture 2" descr="http://www.wedinos.org/images/sample_testing/886.jpg"/>
          <p:cNvPicPr>
            <a:picLocks noChangeAspect="1" noChangeArrowheads="1"/>
          </p:cNvPicPr>
          <p:nvPr/>
        </p:nvPicPr>
        <p:blipFill>
          <a:blip r:embed="rId4" cstate="print"/>
          <a:srcRect/>
          <a:stretch>
            <a:fillRect/>
          </a:stretch>
        </p:blipFill>
        <p:spPr bwMode="auto">
          <a:xfrm>
            <a:off x="4626429" y="2501822"/>
            <a:ext cx="3744416" cy="29523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45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59">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459">
                                            <p:txEl>
                                              <p:pRg st="0" end="0"/>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9459">
                                            <p:txEl>
                                              <p:pRg st="1" end="1"/>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9459">
                                            <p:txEl>
                                              <p:pRg st="3" end="3"/>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9459">
                                            <p:txEl>
                                              <p:pRg st="4" end="4"/>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9459">
                                            <p:txEl>
                                              <p:pRg st="5" end="5"/>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9459">
                                            <p:txEl>
                                              <p:pRg st="7" end="7"/>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9459">
                                            <p:txEl>
                                              <p:pRg st="8" end="8"/>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9459">
                                            <p:txEl>
                                              <p:pRg st="9" end="9"/>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459">
                                            <p:txEl>
                                              <p:pRg st="11" end="11"/>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459">
                                            <p:txEl>
                                              <p:pRg st="12" end="12"/>
                                            </p:txEl>
                                          </p:spTgt>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58364" cy="1143000"/>
          </a:xfrm>
        </p:spPr>
        <p:txBody>
          <a:bodyPr/>
          <a:lstStyle/>
          <a:p>
            <a:r>
              <a:rPr lang="en-GB" dirty="0" smtClean="0"/>
              <a:t>Geographical spread of samples</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GB" dirty="0" smtClean="0"/>
              <a:t>Findings...</a:t>
            </a:r>
            <a:endParaRPr lang="en-GB" dirty="0"/>
          </a:p>
        </p:txBody>
      </p:sp>
      <p:sp>
        <p:nvSpPr>
          <p:cNvPr id="3" name="Content Placeholder 2"/>
          <p:cNvSpPr>
            <a:spLocks noGrp="1"/>
          </p:cNvSpPr>
          <p:nvPr>
            <p:ph idx="1"/>
          </p:nvPr>
        </p:nvSpPr>
        <p:spPr/>
        <p:txBody>
          <a:bodyPr/>
          <a:lstStyle/>
          <a:p>
            <a:r>
              <a:rPr lang="en-GB" sz="2800" dirty="0" smtClean="0"/>
              <a:t>94% of IPED samples submitted included demographic. </a:t>
            </a:r>
          </a:p>
          <a:p>
            <a:r>
              <a:rPr lang="en-GB" sz="2800" dirty="0" smtClean="0"/>
              <a:t>The median age for all IPED sample providers was 34 years (average age 30 years): </a:t>
            </a:r>
          </a:p>
          <a:p>
            <a:r>
              <a:rPr lang="en-GB" sz="2800" dirty="0" smtClean="0"/>
              <a:t>Females - median age was 30 years and average age was 31 (range: 20-50 years) </a:t>
            </a:r>
          </a:p>
          <a:p>
            <a:r>
              <a:rPr lang="en-GB" sz="2800" dirty="0" smtClean="0"/>
              <a:t>Males - median was 33 years and average age was 30 (range 17 – 52).</a:t>
            </a:r>
            <a:endParaRPr lang="en-GB" sz="2800" dirty="0"/>
          </a:p>
        </p:txBody>
      </p:sp>
      <p:pic>
        <p:nvPicPr>
          <p:cNvPr id="1026" name="Picture 2"/>
          <p:cNvPicPr>
            <a:picLocks noChangeAspect="1" noChangeArrowheads="1"/>
          </p:cNvPicPr>
          <p:nvPr/>
        </p:nvPicPr>
        <p:blipFill>
          <a:blip r:embed="rId2"/>
          <a:srcRect/>
          <a:stretch>
            <a:fillRect/>
          </a:stretch>
        </p:blipFill>
        <p:spPr bwMode="auto">
          <a:xfrm>
            <a:off x="213457" y="1417638"/>
            <a:ext cx="8717086" cy="4525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39891" cy="1143000"/>
          </a:xfrm>
        </p:spPr>
        <p:txBody>
          <a:bodyPr/>
          <a:lstStyle/>
          <a:p>
            <a:r>
              <a:rPr lang="en-GB" dirty="0" smtClean="0"/>
              <a:t>Age of initiation...</a:t>
            </a:r>
            <a:endParaRPr lang="en-GB" dirty="0"/>
          </a:p>
        </p:txBody>
      </p:sp>
      <p:sp>
        <p:nvSpPr>
          <p:cNvPr id="3" name="Content Placeholder 2"/>
          <p:cNvSpPr>
            <a:spLocks noGrp="1"/>
          </p:cNvSpPr>
          <p:nvPr>
            <p:ph idx="1"/>
          </p:nvPr>
        </p:nvSpPr>
        <p:spPr/>
        <p:txBody>
          <a:bodyPr/>
          <a:lstStyle/>
          <a:p>
            <a:r>
              <a:rPr lang="en-GB" dirty="0" smtClean="0"/>
              <a:t>Younger age of initiation than other injecting subgroups </a:t>
            </a:r>
            <a:r>
              <a:rPr lang="en-GB" sz="2000" dirty="0" smtClean="0"/>
              <a:t>(Harm Reduction Database, PHW)</a:t>
            </a:r>
            <a:r>
              <a:rPr lang="en-GB" dirty="0" smtClean="0"/>
              <a:t> </a:t>
            </a:r>
          </a:p>
          <a:p>
            <a:endParaRPr lang="en-GB" dirty="0"/>
          </a:p>
        </p:txBody>
      </p:sp>
      <p:pic>
        <p:nvPicPr>
          <p:cNvPr id="4" name="Picture 5"/>
          <p:cNvPicPr>
            <a:picLocks noChangeAspect="1" noChangeArrowheads="1"/>
          </p:cNvPicPr>
          <p:nvPr/>
        </p:nvPicPr>
        <p:blipFill>
          <a:blip r:embed="rId3" cstate="print"/>
          <a:srcRect/>
          <a:stretch>
            <a:fillRect/>
          </a:stretch>
        </p:blipFill>
        <p:spPr bwMode="auto">
          <a:xfrm>
            <a:off x="457200" y="2635556"/>
            <a:ext cx="7920880" cy="3785714"/>
          </a:xfrm>
          <a:prstGeom prst="rect">
            <a:avLst/>
          </a:prstGeom>
          <a:noFill/>
          <a:ln w="9525">
            <a:noFill/>
            <a:miter lim="800000"/>
            <a:headEnd/>
            <a:tailEnd/>
          </a:ln>
          <a:effectLst/>
        </p:spPr>
      </p:pic>
      <p:sp>
        <p:nvSpPr>
          <p:cNvPr id="5" name="Rectangle 4"/>
          <p:cNvSpPr/>
          <p:nvPr/>
        </p:nvSpPr>
        <p:spPr>
          <a:xfrm>
            <a:off x="7533564" y="2552133"/>
            <a:ext cx="844516" cy="54591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39891" cy="1143000"/>
          </a:xfrm>
        </p:spPr>
        <p:txBody>
          <a:bodyPr/>
          <a:lstStyle/>
          <a:p>
            <a:r>
              <a:rPr lang="en-GB" dirty="0" smtClean="0"/>
              <a:t>Findings...</a:t>
            </a:r>
            <a:endParaRPr lang="en-GB" dirty="0"/>
          </a:p>
        </p:txBody>
      </p:sp>
      <p:sp>
        <p:nvSpPr>
          <p:cNvPr id="3" name="Content Placeholder 2"/>
          <p:cNvSpPr>
            <a:spLocks noGrp="1"/>
          </p:cNvSpPr>
          <p:nvPr>
            <p:ph idx="1"/>
          </p:nvPr>
        </p:nvSpPr>
        <p:spPr>
          <a:xfrm>
            <a:off x="457200" y="1197418"/>
            <a:ext cx="8229600" cy="4525963"/>
          </a:xfrm>
        </p:spPr>
        <p:txBody>
          <a:bodyPr/>
          <a:lstStyle/>
          <a:p>
            <a:r>
              <a:rPr lang="en-GB" sz="2200" dirty="0" smtClean="0"/>
              <a:t>67 per cent of the SIED samples analysed contained all of the expected/named compounds</a:t>
            </a:r>
          </a:p>
          <a:p>
            <a:endParaRPr lang="en-GB" sz="500" dirty="0" smtClean="0"/>
          </a:p>
          <a:p>
            <a:r>
              <a:rPr lang="en-GB" sz="2200" dirty="0" smtClean="0"/>
              <a:t>3 per cent contained some, but not all compounds expected/named</a:t>
            </a:r>
          </a:p>
          <a:p>
            <a:endParaRPr lang="en-GB" sz="500" dirty="0" smtClean="0"/>
          </a:p>
          <a:p>
            <a:r>
              <a:rPr lang="en-GB" sz="2200" dirty="0" smtClean="0"/>
              <a:t>8 per cent contained some of the named compounds, but also other compounds</a:t>
            </a:r>
          </a:p>
          <a:p>
            <a:endParaRPr lang="en-GB" sz="500" dirty="0" smtClean="0"/>
          </a:p>
          <a:p>
            <a:r>
              <a:rPr lang="en-GB" sz="2200" dirty="0" smtClean="0"/>
              <a:t>16 per cent contained none of the named compounds</a:t>
            </a:r>
          </a:p>
          <a:p>
            <a:endParaRPr lang="en-GB" sz="500" dirty="0" smtClean="0"/>
          </a:p>
          <a:p>
            <a:r>
              <a:rPr lang="en-GB" sz="2200" dirty="0" smtClean="0"/>
              <a:t>6 per cent contained no active chemical compounds.</a:t>
            </a:r>
          </a:p>
          <a:p>
            <a:endParaRPr lang="en-GB" sz="500" dirty="0" smtClean="0"/>
          </a:p>
          <a:p>
            <a:r>
              <a:rPr lang="en-GB" sz="2200" b="1" dirty="0" smtClean="0"/>
              <a:t>33 per cent of SIED samples analysed with purchase intent data were found to be different from what they were believed to be at point of purchase.</a:t>
            </a:r>
          </a:p>
          <a:p>
            <a:endParaRPr lang="en-GB" sz="500" b="1" dirty="0" smtClean="0"/>
          </a:p>
          <a:p>
            <a:r>
              <a:rPr lang="en-GB" sz="2200" b="1" dirty="0" smtClean="0">
                <a:solidFill>
                  <a:srgbClr val="FF0000"/>
                </a:solidFill>
              </a:rPr>
              <a:t>Additional concerns include: dosage, contraindications, bacterial content, heavy metals &amp; legal status</a:t>
            </a:r>
            <a:endParaRPr lang="en-GB" sz="2200" b="1"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190500" y="1197418"/>
            <a:ext cx="8496300" cy="5127182"/>
          </a:xfrm>
          <a:prstGeom prst="rect">
            <a:avLst/>
          </a:prstGeom>
          <a:noFill/>
          <a:ln w="9525">
            <a:noFill/>
            <a:miter lim="800000"/>
            <a:headEnd/>
            <a:tailEnd/>
          </a:ln>
          <a:effectLst/>
        </p:spPr>
      </p:pic>
      <p:sp>
        <p:nvSpPr>
          <p:cNvPr id="5" name="TextBox 4"/>
          <p:cNvSpPr txBox="1"/>
          <p:nvPr/>
        </p:nvSpPr>
        <p:spPr>
          <a:xfrm>
            <a:off x="190500" y="1197418"/>
            <a:ext cx="887186" cy="369332"/>
          </a:xfrm>
          <a:prstGeom prst="rect">
            <a:avLst/>
          </a:prstGeom>
          <a:solidFill>
            <a:schemeClr val="bg1"/>
          </a:solidFill>
        </p:spPr>
        <p:txBody>
          <a:bodyPr wrap="square" rtlCol="0">
            <a:spAutoFit/>
          </a:bodyPr>
          <a:lstStyle/>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56714" cy="1143000"/>
          </a:xfrm>
        </p:spPr>
        <p:txBody>
          <a:bodyPr/>
          <a:lstStyle/>
          <a:p>
            <a:r>
              <a:rPr lang="en-GB" dirty="0" smtClean="0"/>
              <a:t>The Case of Oxandrolone</a:t>
            </a:r>
            <a:endParaRPr lang="en-GB" dirty="0"/>
          </a:p>
        </p:txBody>
      </p:sp>
      <p:sp>
        <p:nvSpPr>
          <p:cNvPr id="3" name="Content Placeholder 2"/>
          <p:cNvSpPr>
            <a:spLocks noGrp="1"/>
          </p:cNvSpPr>
          <p:nvPr>
            <p:ph idx="1"/>
          </p:nvPr>
        </p:nvSpPr>
        <p:spPr/>
        <p:txBody>
          <a:bodyPr/>
          <a:lstStyle/>
          <a:p>
            <a:r>
              <a:rPr lang="en-GB" sz="2800" dirty="0" smtClean="0"/>
              <a:t>Oxandrolone is an oral anabolic steroid. </a:t>
            </a:r>
          </a:p>
          <a:p>
            <a:r>
              <a:rPr lang="en-GB" sz="2800" dirty="0" smtClean="0"/>
              <a:t>No significant estrogenic or </a:t>
            </a:r>
            <a:r>
              <a:rPr lang="en-GB" sz="2800" dirty="0" err="1" smtClean="0"/>
              <a:t>progestational</a:t>
            </a:r>
            <a:r>
              <a:rPr lang="en-GB" sz="2800" dirty="0" smtClean="0"/>
              <a:t> activity. </a:t>
            </a:r>
          </a:p>
          <a:p>
            <a:r>
              <a:rPr lang="en-GB" sz="2800" dirty="0" smtClean="0"/>
              <a:t>Quite mild as far as oral steroids. </a:t>
            </a:r>
          </a:p>
          <a:p>
            <a:r>
              <a:rPr lang="en-GB" sz="2800" dirty="0" smtClean="0"/>
              <a:t>Promotes strength and quality muscle tissue gains without significant side effects. </a:t>
            </a:r>
          </a:p>
          <a:p>
            <a:r>
              <a:rPr lang="en-GB" sz="2800" dirty="0" smtClean="0"/>
              <a:t>Oxandrolone appears to offer less hepatic stress than other c-17 alpha </a:t>
            </a:r>
            <a:r>
              <a:rPr lang="en-GB" sz="2800" dirty="0" err="1" smtClean="0"/>
              <a:t>alkylated</a:t>
            </a:r>
            <a:r>
              <a:rPr lang="en-GB" sz="2800" dirty="0" smtClean="0"/>
              <a:t> steroids. </a:t>
            </a:r>
            <a:endParaRPr lang="en-GB"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56714" cy="1143000"/>
          </a:xfrm>
        </p:spPr>
        <p:txBody>
          <a:bodyPr/>
          <a:lstStyle/>
          <a:p>
            <a:r>
              <a:rPr lang="en-GB" dirty="0" smtClean="0"/>
              <a:t>The Case of Oxandrolone</a:t>
            </a:r>
            <a:endParaRPr lang="en-GB" dirty="0"/>
          </a:p>
        </p:txBody>
      </p:sp>
      <p:sp>
        <p:nvSpPr>
          <p:cNvPr id="3" name="Content Placeholder 2"/>
          <p:cNvSpPr>
            <a:spLocks noGrp="1"/>
          </p:cNvSpPr>
          <p:nvPr>
            <p:ph idx="1"/>
          </p:nvPr>
        </p:nvSpPr>
        <p:spPr/>
        <p:txBody>
          <a:bodyPr/>
          <a:lstStyle/>
          <a:p>
            <a:r>
              <a:rPr lang="en-GB" dirty="0" smtClean="0"/>
              <a:t>157 submitted as Anavar or Oxandrolone</a:t>
            </a:r>
          </a:p>
          <a:p>
            <a:r>
              <a:rPr lang="en-GB" dirty="0" smtClean="0"/>
              <a:t>8 Substances identified</a:t>
            </a:r>
          </a:p>
          <a:p>
            <a:endParaRPr lang="en-GB" dirty="0"/>
          </a:p>
        </p:txBody>
      </p:sp>
      <p:graphicFrame>
        <p:nvGraphicFramePr>
          <p:cNvPr id="4" name="Chart 3"/>
          <p:cNvGraphicFramePr/>
          <p:nvPr/>
        </p:nvGraphicFramePr>
        <p:xfrm>
          <a:off x="141513" y="2460171"/>
          <a:ext cx="8828315" cy="439782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4057" cy="1143000"/>
          </a:xfrm>
        </p:spPr>
        <p:txBody>
          <a:bodyPr/>
          <a:lstStyle/>
          <a:p>
            <a:r>
              <a:rPr lang="en-GB" dirty="0" smtClean="0"/>
              <a:t>The Case of Oxandrolone:</a:t>
            </a:r>
            <a:br>
              <a:rPr lang="en-GB" dirty="0" smtClean="0"/>
            </a:br>
            <a:r>
              <a:rPr lang="en-GB" dirty="0" smtClean="0"/>
              <a:t>Substitution</a:t>
            </a:r>
            <a:endParaRPr lang="en-GB"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5797" cy="1143000"/>
          </a:xfrm>
        </p:spPr>
        <p:txBody>
          <a:bodyPr/>
          <a:lstStyle/>
          <a:p>
            <a:r>
              <a:rPr lang="en-GB" dirty="0" smtClean="0"/>
              <a:t>The Case of Oxandrolone:</a:t>
            </a:r>
            <a:br>
              <a:rPr lang="en-GB" dirty="0" smtClean="0"/>
            </a:br>
            <a:r>
              <a:rPr lang="en-GB" dirty="0" smtClean="0"/>
              <a:t>Dose range</a:t>
            </a:r>
            <a:endParaRPr lang="en-GB"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0263" cy="1143000"/>
          </a:xfrm>
        </p:spPr>
        <p:txBody>
          <a:bodyPr/>
          <a:lstStyle/>
          <a:p>
            <a:r>
              <a:rPr lang="en-GB" dirty="0" smtClean="0"/>
              <a:t>Testosterone what.....? Why does it matter</a:t>
            </a:r>
            <a:endParaRPr lang="en-GB" dirty="0"/>
          </a:p>
        </p:txBody>
      </p:sp>
      <p:sp>
        <p:nvSpPr>
          <p:cNvPr id="3" name="Content Placeholder 2"/>
          <p:cNvSpPr>
            <a:spLocks noGrp="1"/>
          </p:cNvSpPr>
          <p:nvPr>
            <p:ph idx="1"/>
          </p:nvPr>
        </p:nvSpPr>
        <p:spPr/>
        <p:txBody>
          <a:bodyPr/>
          <a:lstStyle/>
          <a:p>
            <a:pPr>
              <a:buNone/>
            </a:pPr>
            <a:r>
              <a:rPr lang="en-GB" dirty="0" smtClean="0"/>
              <a:t>Acetate 3 days </a:t>
            </a:r>
          </a:p>
          <a:p>
            <a:pPr>
              <a:buNone/>
            </a:pPr>
            <a:r>
              <a:rPr lang="en-GB" dirty="0" smtClean="0"/>
              <a:t>Propionate 2 days </a:t>
            </a:r>
          </a:p>
          <a:p>
            <a:pPr>
              <a:buNone/>
            </a:pPr>
            <a:r>
              <a:rPr lang="en-GB" dirty="0" smtClean="0"/>
              <a:t>Phenylpropionate 4.5 days </a:t>
            </a:r>
          </a:p>
          <a:p>
            <a:pPr>
              <a:buNone/>
            </a:pPr>
            <a:r>
              <a:rPr lang="en-GB" dirty="0" smtClean="0"/>
              <a:t>Isocaproate 9 days </a:t>
            </a:r>
          </a:p>
          <a:p>
            <a:pPr>
              <a:buNone/>
            </a:pPr>
            <a:r>
              <a:rPr lang="en-GB" dirty="0" smtClean="0"/>
              <a:t>Enanthate 10.5 days </a:t>
            </a:r>
          </a:p>
          <a:p>
            <a:pPr>
              <a:buNone/>
            </a:pPr>
            <a:r>
              <a:rPr lang="en-GB" dirty="0" smtClean="0"/>
              <a:t>Cypionate 12 days </a:t>
            </a:r>
          </a:p>
          <a:p>
            <a:pPr>
              <a:buNone/>
            </a:pPr>
            <a:r>
              <a:rPr lang="en-GB" dirty="0" smtClean="0"/>
              <a:t>Decanoate 15 days </a:t>
            </a:r>
          </a:p>
          <a:p>
            <a:pPr>
              <a:buNone/>
            </a:pPr>
            <a:r>
              <a:rPr lang="en-GB" dirty="0" smtClean="0"/>
              <a:t>Undecanoate 16.5 days </a:t>
            </a:r>
            <a:br>
              <a:rPr lang="en-GB" dirty="0" smtClean="0"/>
            </a:br>
            <a:r>
              <a:rPr lang="en-GB" dirty="0" smtClean="0"/>
              <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18"/>
          <p:cNvSpPr>
            <a:spLocks noGrp="1"/>
          </p:cNvSpPr>
          <p:nvPr>
            <p:ph idx="1"/>
          </p:nvPr>
        </p:nvSpPr>
        <p:spPr/>
        <p:txBody>
          <a:bodyPr/>
          <a:lstStyle/>
          <a:p>
            <a:pPr>
              <a:spcBef>
                <a:spcPts val="200"/>
              </a:spcBef>
            </a:pPr>
            <a:endParaRPr lang="en-GB" altLang="en-US" sz="1900" smtClean="0"/>
          </a:p>
          <a:p>
            <a:pPr>
              <a:spcBef>
                <a:spcPts val="200"/>
              </a:spcBef>
            </a:pPr>
            <a:endParaRPr lang="en-GB" sz="2100" smtClean="0"/>
          </a:p>
          <a:p>
            <a:pPr>
              <a:spcBef>
                <a:spcPts val="200"/>
              </a:spcBef>
            </a:pPr>
            <a:endParaRPr lang="en-GB" sz="2400" smtClean="0"/>
          </a:p>
          <a:p>
            <a:pPr>
              <a:buFont typeface="Arial" pitchFamily="34" charset="0"/>
              <a:buNone/>
            </a:pPr>
            <a:endParaRPr lang="en-GB" altLang="en-US" sz="2400" b="1" smtClean="0"/>
          </a:p>
          <a:p>
            <a:endParaRPr lang="en-GB" altLang="en-US" b="1" smtClean="0"/>
          </a:p>
          <a:p>
            <a:endParaRPr lang="en-GB" smtClean="0"/>
          </a:p>
          <a:p>
            <a:endParaRPr lang="en-GB" altLang="en-US" b="1" smtClean="0"/>
          </a:p>
          <a:p>
            <a:endParaRPr lang="en-GB" smtClean="0"/>
          </a:p>
        </p:txBody>
      </p:sp>
      <p:sp>
        <p:nvSpPr>
          <p:cNvPr id="3075" name="Content Placeholder 19"/>
          <p:cNvSpPr>
            <a:spLocks noGrp="1"/>
          </p:cNvSpPr>
          <p:nvPr>
            <p:ph sz="half" idx="4294967295"/>
          </p:nvPr>
        </p:nvSpPr>
        <p:spPr>
          <a:xfrm>
            <a:off x="5105400" y="874713"/>
            <a:ext cx="4038600" cy="5565775"/>
          </a:xfrm>
        </p:spPr>
        <p:txBody>
          <a:bodyPr/>
          <a:lstStyle/>
          <a:p>
            <a:pPr>
              <a:spcBef>
                <a:spcPts val="200"/>
              </a:spcBef>
            </a:pPr>
            <a:endParaRPr lang="en-GB" altLang="en-US" sz="2100" smtClean="0"/>
          </a:p>
          <a:p>
            <a:pPr>
              <a:spcBef>
                <a:spcPts val="200"/>
              </a:spcBef>
            </a:pPr>
            <a:endParaRPr lang="en-GB" sz="2400" smtClean="0"/>
          </a:p>
        </p:txBody>
      </p:sp>
      <p:pic>
        <p:nvPicPr>
          <p:cNvPr id="3076" name="Picture 6" descr="Picture1.png"/>
          <p:cNvPicPr>
            <a:picLocks noChangeAspect="1"/>
          </p:cNvPicPr>
          <p:nvPr/>
        </p:nvPicPr>
        <p:blipFill>
          <a:blip r:embed="rId3"/>
          <a:srcRect l="14484" t="4951" r="3595" b="13023"/>
          <a:stretch>
            <a:fillRect/>
          </a:stretch>
        </p:blipFill>
        <p:spPr bwMode="auto">
          <a:xfrm>
            <a:off x="2565400" y="1417638"/>
            <a:ext cx="4013200" cy="366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13171" cy="1143000"/>
          </a:xfrm>
        </p:spPr>
        <p:txBody>
          <a:bodyPr/>
          <a:lstStyle/>
          <a:p>
            <a:r>
              <a:rPr lang="en-GB" dirty="0" smtClean="0"/>
              <a:t>Samples of Interest</a:t>
            </a:r>
            <a:endParaRPr lang="en-GB" dirty="0"/>
          </a:p>
        </p:txBody>
      </p:sp>
      <p:sp>
        <p:nvSpPr>
          <p:cNvPr id="3" name="Content Placeholder 2"/>
          <p:cNvSpPr>
            <a:spLocks noGrp="1"/>
          </p:cNvSpPr>
          <p:nvPr>
            <p:ph idx="1"/>
          </p:nvPr>
        </p:nvSpPr>
        <p:spPr/>
        <p:txBody>
          <a:bodyPr/>
          <a:lstStyle/>
          <a:p>
            <a:r>
              <a:rPr lang="en-GB" dirty="0" smtClean="0"/>
              <a:t>Trenbolone Enanthate = </a:t>
            </a:r>
            <a:r>
              <a:rPr lang="en-GB" dirty="0" err="1" smtClean="0"/>
              <a:t>Trenbolone</a:t>
            </a:r>
            <a:r>
              <a:rPr lang="en-GB" dirty="0" smtClean="0"/>
              <a:t> Acetate</a:t>
            </a:r>
          </a:p>
          <a:p>
            <a:endParaRPr lang="en-GB" dirty="0" smtClean="0"/>
          </a:p>
          <a:p>
            <a:r>
              <a:rPr lang="en-GB" dirty="0" smtClean="0"/>
              <a:t>Methandrostenolone = Oxandrolone, Oxymetholone &amp; </a:t>
            </a:r>
            <a:r>
              <a:rPr lang="en-GB" dirty="0" err="1" smtClean="0"/>
              <a:t>Metenolone</a:t>
            </a:r>
            <a:endParaRPr lang="en-GB" dirty="0" smtClean="0"/>
          </a:p>
          <a:p>
            <a:endParaRPr lang="en-GB" dirty="0" smtClean="0"/>
          </a:p>
          <a:p>
            <a:r>
              <a:rPr lang="en-GB" dirty="0" err="1" smtClean="0"/>
              <a:t>Oxandrolone</a:t>
            </a:r>
            <a:r>
              <a:rPr lang="en-GB" dirty="0" smtClean="0"/>
              <a:t> = </a:t>
            </a:r>
            <a:r>
              <a:rPr lang="en-GB" dirty="0" err="1" smtClean="0"/>
              <a:t>Oxymetholone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13171" cy="1143000"/>
          </a:xfrm>
        </p:spPr>
        <p:txBody>
          <a:bodyPr/>
          <a:lstStyle/>
          <a:p>
            <a:r>
              <a:rPr lang="en-GB" dirty="0" smtClean="0"/>
              <a:t>Samples of Interest</a:t>
            </a:r>
            <a:endParaRPr lang="en-GB" dirty="0"/>
          </a:p>
        </p:txBody>
      </p:sp>
      <p:pic>
        <p:nvPicPr>
          <p:cNvPr id="5122" name="Picture 2" descr="http://wedinos.tripsit.me/img/9.jpg"/>
          <p:cNvPicPr>
            <a:picLocks noChangeAspect="1" noChangeArrowheads="1"/>
          </p:cNvPicPr>
          <p:nvPr/>
        </p:nvPicPr>
        <p:blipFill>
          <a:blip r:embed="rId2"/>
          <a:srcRect l="33929" t="24653" r="31786" b="25347"/>
          <a:stretch>
            <a:fillRect/>
          </a:stretch>
        </p:blipFill>
        <p:spPr bwMode="auto">
          <a:xfrm>
            <a:off x="664028" y="1632857"/>
            <a:ext cx="3291428" cy="3600000"/>
          </a:xfrm>
          <a:prstGeom prst="rect">
            <a:avLst/>
          </a:prstGeom>
          <a:noFill/>
        </p:spPr>
      </p:pic>
      <p:pic>
        <p:nvPicPr>
          <p:cNvPr id="5124" name="Picture 4" descr="http://www.wedinos.org/images/sample_testing/464.jpg"/>
          <p:cNvPicPr>
            <a:picLocks noChangeAspect="1" noChangeArrowheads="1"/>
          </p:cNvPicPr>
          <p:nvPr/>
        </p:nvPicPr>
        <p:blipFill>
          <a:blip r:embed="rId3"/>
          <a:srcRect l="59494" t="26558" b="18204"/>
          <a:stretch>
            <a:fillRect/>
          </a:stretch>
        </p:blipFill>
        <p:spPr bwMode="auto">
          <a:xfrm>
            <a:off x="4985657" y="1632857"/>
            <a:ext cx="3519827" cy="3600000"/>
          </a:xfrm>
          <a:prstGeom prst="rect">
            <a:avLst/>
          </a:prstGeom>
          <a:noFill/>
        </p:spPr>
      </p:pic>
      <p:sp>
        <p:nvSpPr>
          <p:cNvPr id="6" name="TextBox 5"/>
          <p:cNvSpPr txBox="1"/>
          <p:nvPr/>
        </p:nvSpPr>
        <p:spPr>
          <a:xfrm>
            <a:off x="664028" y="5421086"/>
            <a:ext cx="3291428" cy="369332"/>
          </a:xfrm>
          <a:prstGeom prst="rect">
            <a:avLst/>
          </a:prstGeom>
          <a:noFill/>
        </p:spPr>
        <p:txBody>
          <a:bodyPr wrap="square" rtlCol="0">
            <a:spAutoFit/>
          </a:bodyPr>
          <a:lstStyle/>
          <a:p>
            <a:r>
              <a:rPr lang="en-GB" dirty="0" smtClean="0"/>
              <a:t>Paracetamol</a:t>
            </a:r>
            <a:endParaRPr lang="en-GB" dirty="0"/>
          </a:p>
        </p:txBody>
      </p:sp>
      <p:sp>
        <p:nvSpPr>
          <p:cNvPr id="7" name="TextBox 6"/>
          <p:cNvSpPr txBox="1"/>
          <p:nvPr/>
        </p:nvSpPr>
        <p:spPr>
          <a:xfrm>
            <a:off x="4985657" y="5421086"/>
            <a:ext cx="3291428" cy="923330"/>
          </a:xfrm>
          <a:prstGeom prst="rect">
            <a:avLst/>
          </a:prstGeom>
          <a:noFill/>
        </p:spPr>
        <p:txBody>
          <a:bodyPr wrap="square" rtlCol="0">
            <a:spAutoFit/>
          </a:bodyPr>
          <a:lstStyle/>
          <a:p>
            <a:r>
              <a:rPr lang="en-GB" dirty="0" smtClean="0"/>
              <a:t>Oxymetholone, Nandrolone hemisuccinate, Methenolone acetate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Dosage and </a:t>
            </a:r>
            <a:r>
              <a:rPr lang="en-GB" dirty="0" err="1" smtClean="0"/>
              <a:t>Polydrug</a:t>
            </a:r>
            <a:r>
              <a:rPr lang="en-GB" dirty="0" smtClean="0"/>
              <a:t> use...</a:t>
            </a:r>
            <a:endParaRPr lang="en-GB" dirty="0"/>
          </a:p>
        </p:txBody>
      </p:sp>
      <p:sp>
        <p:nvSpPr>
          <p:cNvPr id="3" name="Content Placeholder 2"/>
          <p:cNvSpPr>
            <a:spLocks noGrp="1"/>
          </p:cNvSpPr>
          <p:nvPr>
            <p:ph idx="1"/>
          </p:nvPr>
        </p:nvSpPr>
        <p:spPr/>
        <p:txBody>
          <a:bodyPr/>
          <a:lstStyle/>
          <a:p>
            <a:r>
              <a:rPr lang="en-GB" sz="2200" dirty="0" smtClean="0"/>
              <a:t>Combined use of multiple SIEDs and ancillary substances is common e.g. Human Growth Hormone, </a:t>
            </a:r>
            <a:r>
              <a:rPr lang="en-GB" sz="2200" dirty="0" err="1" smtClean="0"/>
              <a:t>Melanotan</a:t>
            </a:r>
            <a:r>
              <a:rPr lang="en-GB" sz="2200" dirty="0" smtClean="0"/>
              <a:t>, Tamoxifen, Clenbuterol, DNP... (SIEDs Survey, 2014)</a:t>
            </a:r>
          </a:p>
          <a:p>
            <a:pPr>
              <a:buNone/>
            </a:pPr>
            <a:endParaRPr lang="en-GB" sz="2200" dirty="0" smtClean="0"/>
          </a:p>
          <a:p>
            <a:r>
              <a:rPr lang="en-GB" sz="2200" dirty="0" smtClean="0"/>
              <a:t>Dose ranges above therapeutic level. Mean doge range for </a:t>
            </a:r>
            <a:r>
              <a:rPr lang="en-GB" sz="2200" dirty="0" err="1" smtClean="0"/>
              <a:t>injectable</a:t>
            </a:r>
            <a:r>
              <a:rPr lang="en-GB" sz="2200" dirty="0" smtClean="0"/>
              <a:t> anabolic steroids being 1.5g testosterone per week, with the largest being 7.5g (SIEDs Survey, 2014)</a:t>
            </a:r>
          </a:p>
          <a:p>
            <a:endParaRPr lang="en-GB" sz="2200" dirty="0" smtClean="0"/>
          </a:p>
          <a:p>
            <a:r>
              <a:rPr lang="en-GB" sz="2200" dirty="0" smtClean="0"/>
              <a:t>Average length was 20 weeks, with 27% using a ‘blast and cruise’ approach (SIEDs Survey, 2014)</a:t>
            </a:r>
          </a:p>
          <a:p>
            <a:pPr>
              <a:buNone/>
            </a:pPr>
            <a:endParaRPr lang="en-GB" sz="2200" dirty="0" smtClean="0"/>
          </a:p>
          <a:p>
            <a:r>
              <a:rPr lang="en-GB" sz="2200" dirty="0" smtClean="0"/>
              <a:t>Wide use of psychoactive substances e.g. alcohol, cannabis, cocaine</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013" y="5518150"/>
            <a:ext cx="2628900" cy="344488"/>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LLANDOUGH TOXICOLOGY</a:t>
            </a:r>
          </a:p>
        </p:txBody>
      </p:sp>
      <p:sp>
        <p:nvSpPr>
          <p:cNvPr id="6" name="TextBox 5"/>
          <p:cNvSpPr txBox="1"/>
          <p:nvPr/>
        </p:nvSpPr>
        <p:spPr>
          <a:xfrm>
            <a:off x="3635375" y="3932238"/>
            <a:ext cx="1838325" cy="849312"/>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INTERNAL POLICE TRANSPORT MECHANISM</a:t>
            </a:r>
          </a:p>
        </p:txBody>
      </p:sp>
      <p:cxnSp>
        <p:nvCxnSpPr>
          <p:cNvPr id="9" name="Straight Arrow Connector 8"/>
          <p:cNvCxnSpPr/>
          <p:nvPr/>
        </p:nvCxnSpPr>
        <p:spPr>
          <a:xfrm rot="5400000">
            <a:off x="4130675" y="5149850"/>
            <a:ext cx="7366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95738" y="3213100"/>
            <a:ext cx="1009650" cy="347663"/>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POLICE</a:t>
            </a:r>
          </a:p>
        </p:txBody>
      </p:sp>
      <p:cxnSp>
        <p:nvCxnSpPr>
          <p:cNvPr id="10" name="Straight Arrow Connector 9"/>
          <p:cNvCxnSpPr/>
          <p:nvPr/>
        </p:nvCxnSpPr>
        <p:spPr>
          <a:xfrm flipH="1">
            <a:off x="4498975" y="3602038"/>
            <a:ext cx="0" cy="350837"/>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413" y="2925763"/>
            <a:ext cx="1223962"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Pharmacy</a:t>
            </a:r>
          </a:p>
        </p:txBody>
      </p:sp>
      <p:cxnSp>
        <p:nvCxnSpPr>
          <p:cNvPr id="12" name="Shape 11"/>
          <p:cNvCxnSpPr>
            <a:stCxn id="11" idx="2"/>
          </p:cNvCxnSpPr>
          <p:nvPr/>
        </p:nvCxnSpPr>
        <p:spPr>
          <a:xfrm rot="16200000" flipH="1">
            <a:off x="3376613" y="2917825"/>
            <a:ext cx="254000" cy="9620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11413" y="2133600"/>
            <a:ext cx="1296987" cy="338138"/>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Education</a:t>
            </a:r>
          </a:p>
        </p:txBody>
      </p:sp>
      <p:cxnSp>
        <p:nvCxnSpPr>
          <p:cNvPr id="14" name="Shape 13"/>
          <p:cNvCxnSpPr>
            <a:stCxn id="13" idx="3"/>
          </p:cNvCxnSpPr>
          <p:nvPr/>
        </p:nvCxnSpPr>
        <p:spPr>
          <a:xfrm>
            <a:off x="3708400" y="2303463"/>
            <a:ext cx="287338" cy="90963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17" idx="2"/>
          </p:cNvCxnSpPr>
          <p:nvPr/>
        </p:nvCxnSpPr>
        <p:spPr>
          <a:xfrm rot="5400000">
            <a:off x="5335588" y="2940050"/>
            <a:ext cx="271462" cy="93503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48263" y="2925763"/>
            <a:ext cx="1582737"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Clubs/amnesty</a:t>
            </a:r>
          </a:p>
        </p:txBody>
      </p:sp>
      <p:sp>
        <p:nvSpPr>
          <p:cNvPr id="21" name="TextBox 20"/>
          <p:cNvSpPr txBox="1"/>
          <p:nvPr/>
        </p:nvSpPr>
        <p:spPr>
          <a:xfrm>
            <a:off x="5076825" y="2349500"/>
            <a:ext cx="1655763"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Local authority</a:t>
            </a:r>
          </a:p>
        </p:txBody>
      </p:sp>
      <p:cxnSp>
        <p:nvCxnSpPr>
          <p:cNvPr id="22" name="Shape 21"/>
          <p:cNvCxnSpPr>
            <a:stCxn id="21" idx="1"/>
          </p:cNvCxnSpPr>
          <p:nvPr/>
        </p:nvCxnSpPr>
        <p:spPr>
          <a:xfrm rot="10800000" flipV="1">
            <a:off x="4932363" y="2522538"/>
            <a:ext cx="144462" cy="6905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750469" y="2466181"/>
            <a:ext cx="1492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79838" y="1382713"/>
            <a:ext cx="1500187"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Drug services</a:t>
            </a:r>
          </a:p>
        </p:txBody>
      </p:sp>
      <p:sp>
        <p:nvSpPr>
          <p:cNvPr id="18" name="TextBox 17"/>
          <p:cNvSpPr txBox="1"/>
          <p:nvPr/>
        </p:nvSpPr>
        <p:spPr>
          <a:xfrm>
            <a:off x="5867400" y="1881188"/>
            <a:ext cx="1008063"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Hostels</a:t>
            </a:r>
          </a:p>
        </p:txBody>
      </p:sp>
      <p:cxnSp>
        <p:nvCxnSpPr>
          <p:cNvPr id="23" name="Straight Arrow Connector 22"/>
          <p:cNvCxnSpPr>
            <a:stCxn id="27" idx="1"/>
            <a:endCxn id="4" idx="3"/>
          </p:cNvCxnSpPr>
          <p:nvPr/>
        </p:nvCxnSpPr>
        <p:spPr>
          <a:xfrm flipH="1">
            <a:off x="5903913" y="5691188"/>
            <a:ext cx="97155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75463" y="5518150"/>
            <a:ext cx="1801812" cy="344488"/>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POSTAL SERVICE</a:t>
            </a:r>
          </a:p>
        </p:txBody>
      </p:sp>
      <p:cxnSp>
        <p:nvCxnSpPr>
          <p:cNvPr id="26" name="Straight Arrow Connector 25"/>
          <p:cNvCxnSpPr>
            <a:stCxn id="31" idx="3"/>
            <a:endCxn id="4" idx="1"/>
          </p:cNvCxnSpPr>
          <p:nvPr/>
        </p:nvCxnSpPr>
        <p:spPr>
          <a:xfrm>
            <a:off x="2095500" y="5670550"/>
            <a:ext cx="1179513"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3688" y="5372100"/>
            <a:ext cx="1801812" cy="598488"/>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HEALTH COURIER SERVICE</a:t>
            </a:r>
          </a:p>
        </p:txBody>
      </p:sp>
      <p:sp>
        <p:nvSpPr>
          <p:cNvPr id="28" name="TextBox 27"/>
          <p:cNvSpPr txBox="1"/>
          <p:nvPr/>
        </p:nvSpPr>
        <p:spPr>
          <a:xfrm>
            <a:off x="323850" y="4364038"/>
            <a:ext cx="1800225" cy="347662"/>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Emergency Dept</a:t>
            </a:r>
          </a:p>
        </p:txBody>
      </p:sp>
      <p:cxnSp>
        <p:nvCxnSpPr>
          <p:cNvPr id="29" name="Straight Arrow Connector 28"/>
          <p:cNvCxnSpPr/>
          <p:nvPr/>
        </p:nvCxnSpPr>
        <p:spPr>
          <a:xfrm>
            <a:off x="1211263" y="4724400"/>
            <a:ext cx="0" cy="620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23850" y="3429000"/>
            <a:ext cx="1800225" cy="347663"/>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AMBULANCE</a:t>
            </a:r>
          </a:p>
        </p:txBody>
      </p:sp>
      <p:cxnSp>
        <p:nvCxnSpPr>
          <p:cNvPr id="32" name="Straight Arrow Connector 31"/>
          <p:cNvCxnSpPr/>
          <p:nvPr/>
        </p:nvCxnSpPr>
        <p:spPr>
          <a:xfrm flipH="1">
            <a:off x="1211263" y="3752850"/>
            <a:ext cx="0" cy="588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73700" y="1362075"/>
            <a:ext cx="1500188" cy="346075"/>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Housing</a:t>
            </a:r>
          </a:p>
        </p:txBody>
      </p:sp>
      <p:sp>
        <p:nvSpPr>
          <p:cNvPr id="37" name="TextBox 36"/>
          <p:cNvSpPr txBox="1"/>
          <p:nvPr/>
        </p:nvSpPr>
        <p:spPr>
          <a:xfrm>
            <a:off x="2095500" y="1296988"/>
            <a:ext cx="1500188" cy="584200"/>
          </a:xfrm>
          <a:prstGeom prst="rect">
            <a:avLst/>
          </a:prstGeom>
          <a:no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Young Persons</a:t>
            </a:r>
          </a:p>
          <a:p>
            <a:pPr algn="ctr" eaLnBrk="0" fontAlgn="auto" hangingPunct="0">
              <a:spcBef>
                <a:spcPts val="0"/>
              </a:spcBef>
              <a:spcAft>
                <a:spcPts val="0"/>
              </a:spcAft>
              <a:defRPr/>
            </a:pPr>
            <a:r>
              <a:rPr lang="en-GB" sz="1600" dirty="0">
                <a:latin typeface="+mn-lt"/>
                <a:ea typeface="ＭＳ Ｐゴシック" pitchFamily="1" charset="-128"/>
              </a:rPr>
              <a:t>Services</a:t>
            </a:r>
          </a:p>
        </p:txBody>
      </p:sp>
      <p:cxnSp>
        <p:nvCxnSpPr>
          <p:cNvPr id="41" name="Shape 40"/>
          <p:cNvCxnSpPr/>
          <p:nvPr/>
        </p:nvCxnSpPr>
        <p:spPr>
          <a:xfrm rot="16200000" flipH="1">
            <a:off x="3232945" y="2221706"/>
            <a:ext cx="1331912" cy="650875"/>
          </a:xfrm>
          <a:prstGeom prst="bentConnector3">
            <a:avLst>
              <a:gd name="adj1" fmla="val -67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p:nvPr/>
        </p:nvCxnSpPr>
        <p:spPr>
          <a:xfrm rot="5400000">
            <a:off x="4313238" y="2052638"/>
            <a:ext cx="1484312" cy="836612"/>
          </a:xfrm>
          <a:prstGeom prst="bentConnector3">
            <a:avLst>
              <a:gd name="adj1" fmla="val 1331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hape 47"/>
          <p:cNvCxnSpPr/>
          <p:nvPr/>
        </p:nvCxnSpPr>
        <p:spPr>
          <a:xfrm rot="5400000">
            <a:off x="4783137" y="2138363"/>
            <a:ext cx="1089025" cy="1079500"/>
          </a:xfrm>
          <a:prstGeom prst="bentConnector3">
            <a:avLst>
              <a:gd name="adj1" fmla="val 4986"/>
            </a:avLst>
          </a:prstGeom>
          <a:ln>
            <a:tailEnd type="arrow"/>
          </a:ln>
        </p:spPr>
        <p:style>
          <a:lnRef idx="1">
            <a:schemeClr val="accent1"/>
          </a:lnRef>
          <a:fillRef idx="0">
            <a:schemeClr val="accent1"/>
          </a:fillRef>
          <a:effectRef idx="0">
            <a:schemeClr val="accent1"/>
          </a:effectRef>
          <a:fontRef idx="minor">
            <a:schemeClr val="tx1"/>
          </a:fontRef>
        </p:style>
      </p:cxnSp>
      <p:sp>
        <p:nvSpPr>
          <p:cNvPr id="4127" name="Title 52"/>
          <p:cNvSpPr>
            <a:spLocks noGrp="1"/>
          </p:cNvSpPr>
          <p:nvPr>
            <p:ph type="title"/>
          </p:nvPr>
        </p:nvSpPr>
        <p:spPr>
          <a:xfrm>
            <a:off x="457200" y="274638"/>
            <a:ext cx="7478713" cy="846137"/>
          </a:xfrm>
        </p:spPr>
        <p:txBody>
          <a:bodyPr anchor="t"/>
          <a:lstStyle/>
          <a:p>
            <a:pPr eaLnBrk="1" hangingPunct="1"/>
            <a:r>
              <a:rPr lang="en-GB" sz="2800" smtClean="0"/>
              <a:t>Sources of samples and routes of transportation</a:t>
            </a:r>
            <a:r>
              <a:rPr lang="en-GB" smtClean="0"/>
              <a:t/>
            </a:r>
            <a:br>
              <a:rPr lang="en-GB" smtClean="0"/>
            </a:br>
            <a:endParaRPr lang="en-GB" smtClean="0"/>
          </a:p>
        </p:txBody>
      </p:sp>
      <p:sp>
        <p:nvSpPr>
          <p:cNvPr id="56" name="TextBox 55"/>
          <p:cNvSpPr txBox="1"/>
          <p:nvPr/>
        </p:nvSpPr>
        <p:spPr>
          <a:xfrm>
            <a:off x="6875463" y="4297363"/>
            <a:ext cx="1801812" cy="344487"/>
          </a:xfrm>
          <a:prstGeom prst="rect">
            <a:avLst/>
          </a:prstGeom>
          <a:solidFill>
            <a:srgbClr val="FF0000"/>
          </a:solidFill>
          <a:ln w="28575">
            <a:solidFill>
              <a:schemeClr val="tx2">
                <a:lumMod val="60000"/>
                <a:lumOff val="40000"/>
              </a:schemeClr>
            </a:solidFill>
          </a:ln>
        </p:spPr>
        <p:txBody>
          <a:bodyPr lIns="91428" tIns="45715" rIns="91428" bIns="45715">
            <a:spAutoFit/>
          </a:bodyPr>
          <a:lstStyle/>
          <a:p>
            <a:pPr algn="ctr" eaLnBrk="0" fontAlgn="auto" hangingPunct="0">
              <a:spcBef>
                <a:spcPts val="0"/>
              </a:spcBef>
              <a:spcAft>
                <a:spcPts val="0"/>
              </a:spcAft>
              <a:defRPr/>
            </a:pPr>
            <a:r>
              <a:rPr lang="en-GB" sz="1600" dirty="0">
                <a:latin typeface="+mn-lt"/>
                <a:ea typeface="ＭＳ Ｐゴシック" pitchFamily="1" charset="-128"/>
              </a:rPr>
              <a:t>NPS Users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9127" cy="1143000"/>
          </a:xfrm>
        </p:spPr>
        <p:txBody>
          <a:bodyPr/>
          <a:lstStyle/>
          <a:p>
            <a:r>
              <a:rPr lang="en-GB" dirty="0" smtClean="0"/>
              <a:t>Analytical Techniques</a:t>
            </a:r>
            <a:endParaRPr lang="en-GB" dirty="0"/>
          </a:p>
        </p:txBody>
      </p:sp>
      <p:sp>
        <p:nvSpPr>
          <p:cNvPr id="3" name="Content Placeholder 2"/>
          <p:cNvSpPr>
            <a:spLocks noGrp="1"/>
          </p:cNvSpPr>
          <p:nvPr>
            <p:ph idx="1"/>
          </p:nvPr>
        </p:nvSpPr>
        <p:spPr/>
        <p:txBody>
          <a:bodyPr/>
          <a:lstStyle/>
          <a:p>
            <a:r>
              <a:rPr lang="en-GB" dirty="0" smtClean="0"/>
              <a:t>Primary : TOF-MS (Time-of-Flight Mass </a:t>
            </a:r>
          </a:p>
          <a:p>
            <a:pPr>
              <a:buNone/>
            </a:pPr>
            <a:r>
              <a:rPr lang="en-GB" dirty="0" smtClean="0"/>
              <a:t>    Spectrometry), NMR </a:t>
            </a:r>
            <a:br>
              <a:rPr lang="en-GB" dirty="0" smtClean="0"/>
            </a:br>
            <a:endParaRPr lang="en-GB" dirty="0" smtClean="0"/>
          </a:p>
          <a:p>
            <a:r>
              <a:rPr lang="en-GB" dirty="0" smtClean="0"/>
              <a:t>Secondary : GC-MS, LC-MS, LC-PDA, UV-VIS </a:t>
            </a:r>
          </a:p>
          <a:p>
            <a:pPr>
              <a:buNone/>
            </a:pPr>
            <a:r>
              <a:rPr lang="en-GB" dirty="0" smtClean="0"/>
              <a:t>    Spectrometry, Melting Point, Chemical Tests, </a:t>
            </a:r>
          </a:p>
          <a:p>
            <a:pPr>
              <a:buNone/>
            </a:pPr>
            <a:r>
              <a:rPr lang="en-GB" dirty="0" smtClean="0"/>
              <a:t>    FTIR </a:t>
            </a:r>
            <a:br>
              <a:rPr lang="en-GB" dirty="0" smtClean="0"/>
            </a:br>
            <a:endParaRPr lang="en-GB" dirty="0"/>
          </a:p>
        </p:txBody>
      </p:sp>
      <p:pic>
        <p:nvPicPr>
          <p:cNvPr id="4" name="Content Placeholder 5" descr="ctlogo.gif"/>
          <p:cNvPicPr>
            <a:picLocks noChangeAspect="1"/>
          </p:cNvPicPr>
          <p:nvPr/>
        </p:nvPicPr>
        <p:blipFill>
          <a:blip r:embed="rId2"/>
          <a:srcRect/>
          <a:stretch>
            <a:fillRect/>
          </a:stretch>
        </p:blipFill>
        <p:spPr bwMode="auto">
          <a:xfrm>
            <a:off x="9236" y="5542395"/>
            <a:ext cx="2857500" cy="952500"/>
          </a:xfrm>
          <a:prstGeom prst="rect">
            <a:avLst/>
          </a:prstGeom>
          <a:noFill/>
          <a:ln w="9525">
            <a:noFill/>
            <a:miter lim="800000"/>
            <a:headEnd/>
            <a:tailEnd/>
          </a:ln>
        </p:spPr>
      </p:pic>
      <p:pic>
        <p:nvPicPr>
          <p:cNvPr id="5" name="Picture 4"/>
          <p:cNvPicPr>
            <a:picLocks noChangeAspect="1" noChangeArrowheads="1"/>
          </p:cNvPicPr>
          <p:nvPr/>
        </p:nvPicPr>
        <p:blipFill>
          <a:blip r:embed="rId3"/>
          <a:srcRect l="17917" t="17317" r="51343" b="75391"/>
          <a:stretch>
            <a:fillRect/>
          </a:stretch>
        </p:blipFill>
        <p:spPr bwMode="auto">
          <a:xfrm>
            <a:off x="4098046" y="5545320"/>
            <a:ext cx="5027367" cy="95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Testing and Results</a:t>
            </a:r>
          </a:p>
        </p:txBody>
      </p:sp>
      <p:pic>
        <p:nvPicPr>
          <p:cNvPr id="6" name="Content Placeholder 5" descr="ctlogo.gif"/>
          <p:cNvPicPr>
            <a:picLocks noGrp="1" noChangeAspect="1"/>
          </p:cNvPicPr>
          <p:nvPr>
            <p:ph idx="1"/>
          </p:nvPr>
        </p:nvPicPr>
        <p:blipFill>
          <a:blip r:embed="rId3"/>
          <a:srcRect/>
          <a:stretch>
            <a:fillRect/>
          </a:stretch>
        </p:blipFill>
        <p:spPr>
          <a:xfrm>
            <a:off x="128588" y="3473450"/>
            <a:ext cx="2857500" cy="952500"/>
          </a:xfrm>
        </p:spPr>
      </p:pic>
      <p:pic>
        <p:nvPicPr>
          <p:cNvPr id="7" name="Picture 6" descr="lightbulb1.jpg"/>
          <p:cNvPicPr>
            <a:picLocks noChangeAspect="1"/>
          </p:cNvPicPr>
          <p:nvPr/>
        </p:nvPicPr>
        <p:blipFill>
          <a:blip r:embed="rId4"/>
          <a:srcRect/>
          <a:stretch>
            <a:fillRect/>
          </a:stretch>
        </p:blipFill>
        <p:spPr bwMode="auto">
          <a:xfrm>
            <a:off x="2862263" y="1262063"/>
            <a:ext cx="1522412" cy="1800225"/>
          </a:xfrm>
          <a:prstGeom prst="rect">
            <a:avLst/>
          </a:prstGeom>
          <a:noFill/>
          <a:ln w="9525">
            <a:noFill/>
            <a:miter lim="800000"/>
            <a:headEnd/>
            <a:tailEnd/>
          </a:ln>
        </p:spPr>
      </p:pic>
      <p:pic>
        <p:nvPicPr>
          <p:cNvPr id="8" name="Picture 7" descr="question-mark.png"/>
          <p:cNvPicPr>
            <a:picLocks noChangeAspect="1"/>
          </p:cNvPicPr>
          <p:nvPr/>
        </p:nvPicPr>
        <p:blipFill>
          <a:blip r:embed="rId5"/>
          <a:srcRect/>
          <a:stretch>
            <a:fillRect/>
          </a:stretch>
        </p:blipFill>
        <p:spPr bwMode="auto">
          <a:xfrm>
            <a:off x="2584450" y="4778375"/>
            <a:ext cx="1800225" cy="1800225"/>
          </a:xfrm>
          <a:prstGeom prst="rect">
            <a:avLst/>
          </a:prstGeom>
          <a:noFill/>
          <a:ln w="9525">
            <a:noFill/>
            <a:miter lim="800000"/>
            <a:headEnd/>
            <a:tailEnd/>
          </a:ln>
        </p:spPr>
      </p:pic>
      <p:pic>
        <p:nvPicPr>
          <p:cNvPr id="9" name="Picture 8" descr="pharmacy.jpg"/>
          <p:cNvPicPr>
            <a:picLocks noChangeAspect="1"/>
          </p:cNvPicPr>
          <p:nvPr/>
        </p:nvPicPr>
        <p:blipFill>
          <a:blip r:embed="rId6"/>
          <a:srcRect/>
          <a:stretch>
            <a:fillRect/>
          </a:stretch>
        </p:blipFill>
        <p:spPr bwMode="auto">
          <a:xfrm>
            <a:off x="5611813" y="4568825"/>
            <a:ext cx="1358900" cy="1800225"/>
          </a:xfrm>
          <a:prstGeom prst="rect">
            <a:avLst/>
          </a:prstGeom>
          <a:noFill/>
          <a:ln w="9525">
            <a:noFill/>
            <a:miter lim="800000"/>
            <a:headEnd/>
            <a:tailEnd/>
          </a:ln>
        </p:spPr>
      </p:pic>
      <p:pic>
        <p:nvPicPr>
          <p:cNvPr id="10" name="Picture 9" descr="website.JPG"/>
          <p:cNvPicPr>
            <a:picLocks noChangeAspect="1"/>
          </p:cNvPicPr>
          <p:nvPr/>
        </p:nvPicPr>
        <p:blipFill>
          <a:blip r:embed="rId7"/>
          <a:srcRect/>
          <a:stretch>
            <a:fillRect/>
          </a:stretch>
        </p:blipFill>
        <p:spPr bwMode="auto">
          <a:xfrm>
            <a:off x="5611813" y="1417638"/>
            <a:ext cx="2346325" cy="1800225"/>
          </a:xfrm>
          <a:prstGeom prst="rect">
            <a:avLst/>
          </a:prstGeom>
          <a:noFill/>
          <a:ln w="9525">
            <a:noFill/>
            <a:miter lim="800000"/>
            <a:headEnd/>
            <a:tailEnd/>
          </a:ln>
        </p:spPr>
      </p:pic>
      <p:sp>
        <p:nvSpPr>
          <p:cNvPr id="11" name="Right Arrow 10"/>
          <p:cNvSpPr/>
          <p:nvPr/>
        </p:nvSpPr>
        <p:spPr>
          <a:xfrm rot="19802894">
            <a:off x="1247775" y="2255838"/>
            <a:ext cx="1792288" cy="900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Right Arrow 11"/>
          <p:cNvSpPr/>
          <p:nvPr/>
        </p:nvSpPr>
        <p:spPr>
          <a:xfrm rot="2207817">
            <a:off x="1102290" y="4809319"/>
            <a:ext cx="1792224" cy="90000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a:p>
        </p:txBody>
      </p:sp>
      <p:sp>
        <p:nvSpPr>
          <p:cNvPr id="13" name="Right Arrow 12"/>
          <p:cNvSpPr/>
          <p:nvPr/>
        </p:nvSpPr>
        <p:spPr>
          <a:xfrm>
            <a:off x="4384675" y="1868488"/>
            <a:ext cx="1223963" cy="9001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Right Arrow 13"/>
          <p:cNvSpPr/>
          <p:nvPr/>
        </p:nvSpPr>
        <p:spPr>
          <a:xfrm>
            <a:off x="4360863" y="5259388"/>
            <a:ext cx="1223962" cy="9001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15" name="Down Arrow 14"/>
          <p:cNvSpPr/>
          <p:nvPr/>
        </p:nvSpPr>
        <p:spPr>
          <a:xfrm rot="10800000">
            <a:off x="5884863" y="3217863"/>
            <a:ext cx="900112" cy="1208087"/>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GB"/>
          </a:p>
        </p:txBody>
      </p:sp>
      <p:sp>
        <p:nvSpPr>
          <p:cNvPr id="16" name="Right Arrow 15"/>
          <p:cNvSpPr/>
          <p:nvPr/>
        </p:nvSpPr>
        <p:spPr>
          <a:xfrm>
            <a:off x="8102600" y="1868488"/>
            <a:ext cx="912813" cy="900112"/>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7429500" cy="1143000"/>
          </a:xfrm>
        </p:spPr>
        <p:txBody>
          <a:bodyPr/>
          <a:lstStyle/>
          <a:p>
            <a:r>
              <a:rPr lang="en-GB" dirty="0" smtClean="0"/>
              <a:t>Samples to date </a:t>
            </a:r>
            <a:r>
              <a:rPr lang="en-GB" sz="1800" dirty="0" smtClean="0"/>
              <a:t>(1</a:t>
            </a:r>
            <a:r>
              <a:rPr lang="en-GB" sz="1800" baseline="30000" dirty="0" smtClean="0"/>
              <a:t>st</a:t>
            </a:r>
            <a:r>
              <a:rPr lang="en-GB" sz="1800" dirty="0" smtClean="0"/>
              <a:t> November 2015)</a:t>
            </a:r>
          </a:p>
        </p:txBody>
      </p:sp>
      <p:sp>
        <p:nvSpPr>
          <p:cNvPr id="13315" name="Content Placeholder 2"/>
          <p:cNvSpPr>
            <a:spLocks noGrp="1"/>
          </p:cNvSpPr>
          <p:nvPr>
            <p:ph idx="1"/>
          </p:nvPr>
        </p:nvSpPr>
        <p:spPr>
          <a:xfrm>
            <a:off x="457200" y="1333500"/>
            <a:ext cx="8229600" cy="4525963"/>
          </a:xfrm>
        </p:spPr>
        <p:txBody>
          <a:bodyPr/>
          <a:lstStyle/>
          <a:p>
            <a:r>
              <a:rPr lang="en-GB" dirty="0" smtClean="0"/>
              <a:t>6,381 samples received</a:t>
            </a:r>
          </a:p>
          <a:p>
            <a:r>
              <a:rPr lang="en-GB" dirty="0" smtClean="0"/>
              <a:t>336 substances identified</a:t>
            </a:r>
          </a:p>
          <a:p>
            <a:r>
              <a:rPr lang="en-GB" dirty="0" smtClean="0"/>
              <a:t>All 7 welsh health boards and wider UK</a:t>
            </a:r>
          </a:p>
          <a:p>
            <a:r>
              <a:rPr lang="en-GB" dirty="0" smtClean="0"/>
              <a:t>All 4 welsh police forces</a:t>
            </a:r>
          </a:p>
          <a:p>
            <a:r>
              <a:rPr lang="en-GB" dirty="0" smtClean="0"/>
              <a:t>All 5 welsh prisons</a:t>
            </a:r>
          </a:p>
          <a:p>
            <a:r>
              <a:rPr lang="en-GB" dirty="0" smtClean="0"/>
              <a:t>159 services / organisations providing samples</a:t>
            </a:r>
          </a:p>
          <a:p>
            <a:pPr>
              <a:buFont typeface="Arial" pitchFamily="34" charset="0"/>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9127" cy="1143000"/>
          </a:xfrm>
        </p:spPr>
        <p:txBody>
          <a:bodyPr/>
          <a:lstStyle/>
          <a:p>
            <a:r>
              <a:rPr lang="en-GB" dirty="0" smtClean="0"/>
              <a:t>WEDINOS and IPEDs</a:t>
            </a:r>
            <a:endParaRPr lang="en-GB" dirty="0"/>
          </a:p>
        </p:txBody>
      </p:sp>
      <p:sp>
        <p:nvSpPr>
          <p:cNvPr id="3" name="Content Placeholder 2"/>
          <p:cNvSpPr>
            <a:spLocks noGrp="1"/>
          </p:cNvSpPr>
          <p:nvPr>
            <p:ph idx="1"/>
          </p:nvPr>
        </p:nvSpPr>
        <p:spPr/>
        <p:txBody>
          <a:bodyPr/>
          <a:lstStyle/>
          <a:p>
            <a:r>
              <a:rPr lang="en-GB" sz="2200" dirty="0" smtClean="0"/>
              <a:t>Anabolic and Androgenic Steroids (AAS)</a:t>
            </a:r>
          </a:p>
          <a:p>
            <a:endParaRPr lang="en-GB" sz="2200" dirty="0" smtClean="0"/>
          </a:p>
          <a:p>
            <a:r>
              <a:rPr lang="en-GB" sz="2200" dirty="0" smtClean="0"/>
              <a:t>Substances (licit or illicit) which may be taken by an individual to perceptually enhance the way in which they physically look. As such these may include substances such as diet/fat-loss pills, </a:t>
            </a:r>
            <a:r>
              <a:rPr lang="en-GB" sz="2200" dirty="0" err="1" smtClean="0"/>
              <a:t>injectable</a:t>
            </a:r>
            <a:r>
              <a:rPr lang="en-GB" sz="2200" dirty="0" smtClean="0"/>
              <a:t> and oral tanning agents, </a:t>
            </a:r>
            <a:r>
              <a:rPr lang="en-GB" sz="2200" dirty="0" err="1" smtClean="0"/>
              <a:t>botox</a:t>
            </a:r>
            <a:r>
              <a:rPr lang="en-GB" sz="2200" dirty="0" smtClean="0"/>
              <a:t> and collagen fillers16..</a:t>
            </a:r>
          </a:p>
          <a:p>
            <a:endParaRPr lang="en-GB" sz="2200" dirty="0" smtClean="0"/>
          </a:p>
          <a:p>
            <a:r>
              <a:rPr lang="en-GB" sz="2200" b="1" dirty="0" smtClean="0"/>
              <a:t>WEDINOS does not test Human Growth Hormone (HGH), Peptides, Pro-peptides or T3 and T4. </a:t>
            </a:r>
            <a:endParaRPr lang="en-GB" sz="2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7429500" cy="1143000"/>
          </a:xfrm>
        </p:spPr>
        <p:txBody>
          <a:bodyPr/>
          <a:lstStyle/>
          <a:p>
            <a:r>
              <a:rPr lang="en-GB" dirty="0" smtClean="0"/>
              <a:t>Image and Performance Enhancing Drugs (IPEDs)</a:t>
            </a:r>
            <a:endParaRPr lang="en-GB" sz="1800" dirty="0" smtClean="0"/>
          </a:p>
        </p:txBody>
      </p:sp>
      <p:sp>
        <p:nvSpPr>
          <p:cNvPr id="13315" name="Content Placeholder 2"/>
          <p:cNvSpPr>
            <a:spLocks noGrp="1"/>
          </p:cNvSpPr>
          <p:nvPr>
            <p:ph idx="1"/>
          </p:nvPr>
        </p:nvSpPr>
        <p:spPr>
          <a:xfrm>
            <a:off x="457200" y="1333500"/>
            <a:ext cx="8229600" cy="4525963"/>
          </a:xfrm>
        </p:spPr>
        <p:txBody>
          <a:bodyPr/>
          <a:lstStyle/>
          <a:p>
            <a:endParaRPr lang="en-GB" dirty="0" smtClean="0"/>
          </a:p>
          <a:p>
            <a:r>
              <a:rPr lang="en-GB" dirty="0" smtClean="0"/>
              <a:t>1,294 samples received</a:t>
            </a:r>
          </a:p>
          <a:p>
            <a:pPr>
              <a:buNone/>
            </a:pPr>
            <a:endParaRPr lang="en-GB" dirty="0" smtClean="0"/>
          </a:p>
          <a:p>
            <a:r>
              <a:rPr lang="en-GB" dirty="0" smtClean="0"/>
              <a:t>51 substances identified either in isolation or combination</a:t>
            </a:r>
          </a:p>
          <a:p>
            <a:pPr>
              <a:buFont typeface="Arial" pitchFamily="34" charset="0"/>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7429500" cy="1143000"/>
          </a:xfrm>
        </p:spPr>
        <p:txBody>
          <a:bodyPr/>
          <a:lstStyle/>
          <a:p>
            <a:r>
              <a:rPr lang="en-GB" dirty="0" smtClean="0"/>
              <a:t>Ten most commonly identified IPEDs</a:t>
            </a:r>
            <a:endParaRPr lang="en-GB" sz="1800" dirty="0" smtClean="0"/>
          </a:p>
        </p:txBody>
      </p:sp>
      <p:graphicFrame>
        <p:nvGraphicFramePr>
          <p:cNvPr id="5" name="Chart 4"/>
          <p:cNvGraphicFramePr/>
          <p:nvPr/>
        </p:nvGraphicFramePr>
        <p:xfrm>
          <a:off x="204716" y="1719618"/>
          <a:ext cx="8720920" cy="46538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1216</Words>
  <Application>Microsoft Office PowerPoint</Application>
  <PresentationFormat>On-screen Show (4:3)</PresentationFormat>
  <Paragraphs>159</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Sources of samples and routes of transportation </vt:lpstr>
      <vt:lpstr>Analytical Techniques</vt:lpstr>
      <vt:lpstr>Testing and Results</vt:lpstr>
      <vt:lpstr>Samples to date (1st November 2015)</vt:lpstr>
      <vt:lpstr>WEDINOS and IPEDs</vt:lpstr>
      <vt:lpstr>Image and Performance Enhancing Drugs (IPEDs)</vt:lpstr>
      <vt:lpstr>Ten most commonly identified IPEDs</vt:lpstr>
      <vt:lpstr>Sources of SIEDs</vt:lpstr>
      <vt:lpstr>Geographical spread of samples</vt:lpstr>
      <vt:lpstr>Findings...</vt:lpstr>
      <vt:lpstr>Age of initiation...</vt:lpstr>
      <vt:lpstr>Findings...</vt:lpstr>
      <vt:lpstr>The Case of Oxandrolone</vt:lpstr>
      <vt:lpstr>The Case of Oxandrolone</vt:lpstr>
      <vt:lpstr>The Case of Oxandrolone: Substitution</vt:lpstr>
      <vt:lpstr>The Case of Oxandrolone: Dose range</vt:lpstr>
      <vt:lpstr>Testosterone what.....? Why does it matter</vt:lpstr>
      <vt:lpstr>Samples of Interest</vt:lpstr>
      <vt:lpstr>Samples of Interest</vt:lpstr>
      <vt:lpstr>Dosage and Polydrug use...</vt:lpstr>
    </vt:vector>
  </TitlesOfParts>
  <Company>Atrium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Hughes</dc:creator>
  <cp:lastModifiedBy>tricia</cp:lastModifiedBy>
  <cp:revision>324</cp:revision>
  <dcterms:created xsi:type="dcterms:W3CDTF">2013-08-13T13:42:54Z</dcterms:created>
  <dcterms:modified xsi:type="dcterms:W3CDTF">2017-03-21T14:39:19Z</dcterms:modified>
</cp:coreProperties>
</file>