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sldIdLst>
    <p:sldId id="256" r:id="rId2"/>
    <p:sldId id="311" r:id="rId3"/>
    <p:sldId id="260" r:id="rId4"/>
    <p:sldId id="318" r:id="rId5"/>
    <p:sldId id="258" r:id="rId6"/>
    <p:sldId id="259" r:id="rId7"/>
    <p:sldId id="312" r:id="rId8"/>
    <p:sldId id="273" r:id="rId9"/>
    <p:sldId id="274" r:id="rId10"/>
    <p:sldId id="276" r:id="rId11"/>
    <p:sldId id="320" r:id="rId12"/>
    <p:sldId id="319" r:id="rId13"/>
    <p:sldId id="321" r:id="rId14"/>
    <p:sldId id="322" r:id="rId15"/>
    <p:sldId id="323" r:id="rId16"/>
    <p:sldId id="324" r:id="rId17"/>
    <p:sldId id="296" r:id="rId18"/>
    <p:sldId id="317" r:id="rId19"/>
    <p:sldId id="315" r:id="rId20"/>
    <p:sldId id="280" r:id="rId21"/>
    <p:sldId id="316" r:id="rId22"/>
    <p:sldId id="302" r:id="rId23"/>
  </p:sldIdLst>
  <p:sldSz cx="9144000" cy="6858000" type="screen4x3"/>
  <p:notesSz cx="6797675" cy="9926638"/>
  <p:defaultTextStyle>
    <a:defPPr>
      <a:defRPr lang="en-GB"/>
    </a:defPPr>
    <a:lvl1pPr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4">
          <p15:clr>
            <a:srgbClr val="A4A3A4"/>
          </p15:clr>
        </p15:guide>
        <p15:guide id="2" pos="2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50628" autoAdjust="0"/>
  </p:normalViewPr>
  <p:slideViewPr>
    <p:cSldViewPr>
      <p:cViewPr varScale="1">
        <p:scale>
          <a:sx n="40" d="100"/>
          <a:sy n="40" d="100"/>
        </p:scale>
        <p:origin x="-3072"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54"/>
        <p:guide pos="2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xmlns="" w="9360" cap="sq">
                <a:solidFill>
                  <a:srgbClr val="000000"/>
                </a:solidFill>
                <a:miter lim="800000"/>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13315" name="AutoShape 2"/>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13316" name="AutoShape 3"/>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13317" name="Text Box 4"/>
          <p:cNvSpPr txBox="1">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13318" name="Text Box 5"/>
          <p:cNvSpPr txBox="1">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13319" name="Rectangle 6"/>
          <p:cNvSpPr>
            <a:spLocks noGrp="1" noRot="1" noChangeAspect="1" noChangeArrowheads="1"/>
          </p:cNvSpPr>
          <p:nvPr>
            <p:ph type="sldImg"/>
          </p:nvPr>
        </p:nvSpPr>
        <p:spPr bwMode="auto">
          <a:xfrm>
            <a:off x="920750" y="744538"/>
            <a:ext cx="4954588" cy="3717925"/>
          </a:xfrm>
          <a:prstGeom prst="rect">
            <a:avLst/>
          </a:prstGeom>
          <a:noFill/>
          <a:ln w="9360" cap="sq">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9" name="Rectangle 7"/>
          <p:cNvSpPr>
            <a:spLocks noGrp="1" noChangeArrowheads="1"/>
          </p:cNvSpPr>
          <p:nvPr>
            <p:ph type="body"/>
          </p:nvPr>
        </p:nvSpPr>
        <p:spPr bwMode="auto">
          <a:xfrm>
            <a:off x="679450" y="4714875"/>
            <a:ext cx="5435600" cy="4464050"/>
          </a:xfrm>
          <a:prstGeom prst="rect">
            <a:avLst/>
          </a:prstGeom>
          <a:noFill/>
          <a:ln w="9525" cap="flat">
            <a:noFill/>
            <a:round/>
            <a:headEnd/>
            <a:tailEnd/>
          </a:ln>
          <a:effectLst/>
        </p:spPr>
        <p:txBody>
          <a:bodyPr vert="horz" wrap="square" lIns="95438" tIns="47719" rIns="95438" bIns="47719" numCol="1" anchor="t" anchorCtr="0" compatLnSpc="1">
            <a:prstTxWarp prst="textNoShape">
              <a:avLst/>
            </a:prstTxWarp>
          </a:bodyPr>
          <a:lstStyle/>
          <a:p>
            <a:pPr lvl="0"/>
            <a:endParaRPr lang="en-US" noProof="0" smtClean="0"/>
          </a:p>
        </p:txBody>
      </p:sp>
      <p:sp>
        <p:nvSpPr>
          <p:cNvPr id="13321" name="Text Box 8"/>
          <p:cNvSpPr txBox="1">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452" tIns="45226" rIns="90452" bIns="45226" anchor="ctr"/>
          <a:lstStyle/>
          <a:p>
            <a:pPr>
              <a:buClr>
                <a:srgbClr val="000000"/>
              </a:buClr>
              <a:buSzPct val="100000"/>
              <a:buFont typeface="Times New Roman" panose="02020603050405020304" pitchFamily="18" charset="0"/>
              <a:buNone/>
            </a:pPr>
            <a:endParaRPr lang="en-US" altLang="en-US"/>
          </a:p>
        </p:txBody>
      </p:sp>
      <p:sp>
        <p:nvSpPr>
          <p:cNvPr id="3081" name="Rectangle 9"/>
          <p:cNvSpPr>
            <a:spLocks noGrp="1" noChangeArrowheads="1"/>
          </p:cNvSpPr>
          <p:nvPr>
            <p:ph type="sldNum"/>
          </p:nvPr>
        </p:nvSpPr>
        <p:spPr bwMode="auto">
          <a:xfrm>
            <a:off x="3851275" y="9429750"/>
            <a:ext cx="2941638" cy="492125"/>
          </a:xfrm>
          <a:prstGeom prst="rect">
            <a:avLst/>
          </a:prstGeom>
          <a:noFill/>
          <a:ln w="9525" cap="flat">
            <a:noFill/>
            <a:round/>
            <a:headEnd/>
            <a:tailEnd/>
          </a:ln>
          <a:effectLst/>
        </p:spPr>
        <p:txBody>
          <a:bodyPr vert="horz" wrap="square" lIns="95438" tIns="47719" rIns="95438" bIns="47719" numCol="1" anchor="b" anchorCtr="0" compatLnSpc="1">
            <a:prstTxWarp prst="textNoShape">
              <a:avLst/>
            </a:prstTxWarp>
          </a:bodyPr>
          <a:lstStyle>
            <a:lvl1pPr marL="212725" indent="-209550" algn="r" eaLnBrk="1">
              <a:buClrTx/>
              <a:buSzPct val="45000"/>
              <a:buFontTx/>
              <a:buNone/>
              <a:tabLst>
                <a:tab pos="715963" algn="l"/>
                <a:tab pos="1431925" algn="l"/>
                <a:tab pos="2147888" algn="l"/>
                <a:tab pos="2863850" algn="l"/>
              </a:tabLst>
              <a:defRPr sz="1300">
                <a:solidFill>
                  <a:srgbClr val="000000"/>
                </a:solidFill>
              </a:defRPr>
            </a:lvl1pPr>
          </a:lstStyle>
          <a:p>
            <a:pPr>
              <a:defRPr/>
            </a:pPr>
            <a:fld id="{CB54C783-FE85-4F3F-978D-F63FB5204435}" type="slidenum">
              <a:rPr lang="en-GB" altLang="en-US"/>
              <a:pPr>
                <a:defRPr/>
              </a:pPr>
              <a:t>‹#›</a:t>
            </a:fld>
            <a:endParaRPr lang="en-GB" altLang="en-US"/>
          </a:p>
        </p:txBody>
      </p:sp>
    </p:spTree>
    <p:extLst>
      <p:ext uri="{BB962C8B-B14F-4D97-AF65-F5344CB8AC3E}">
        <p14:creationId xmlns:p14="http://schemas.microsoft.com/office/powerpoint/2010/main" xmlns="" val="310907902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Wingdings" panose="05000000000000000000" pitchFamily="2" charset="2"/>
              <a:buChar char="Ø"/>
            </a:pPr>
            <a:endParaRPr lang="en-GB" altLang="en-US" dirty="0" smtClean="0">
              <a:latin typeface="Times New Roman" panose="02020603050405020304" pitchFamily="18" charset="0"/>
            </a:endParaRPr>
          </a:p>
          <a:p>
            <a:endParaRPr lang="en-GB" altLang="en-US" dirty="0" smtClean="0">
              <a:latin typeface="Times New Roman" panose="02020603050405020304" pitchFamily="18" charset="0"/>
            </a:endParaRPr>
          </a:p>
        </p:txBody>
      </p:sp>
      <p:sp>
        <p:nvSpPr>
          <p:cNvPr id="15364"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6DC25876-A056-4C88-B876-BE6ED40292D4}" type="slidenum">
              <a:rPr lang="en-GB" altLang="en-US" sz="1300" smtClean="0"/>
              <a:pPr>
                <a:spcBef>
                  <a:spcPct val="0"/>
                </a:spcBef>
                <a:buClrTx/>
                <a:buSzPct val="45000"/>
                <a:buFontTx/>
                <a:buNone/>
              </a:pPr>
              <a:t>1</a:t>
            </a:fld>
            <a:endParaRPr lang="en-GB" altLang="en-US" sz="1300" smtClean="0"/>
          </a:p>
        </p:txBody>
      </p:sp>
    </p:spTree>
    <p:extLst>
      <p:ext uri="{BB962C8B-B14F-4D97-AF65-F5344CB8AC3E}">
        <p14:creationId xmlns:p14="http://schemas.microsoft.com/office/powerpoint/2010/main" xmlns="" val="294455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516CB411-C96B-4D7A-B174-0EEC3C518075}" type="slidenum">
              <a:rPr lang="en-GB" altLang="en-US" sz="1300" smtClean="0">
                <a:cs typeface="Arial" panose="020B0604020202020204" pitchFamily="34" charset="0"/>
              </a:rPr>
              <a:pPr>
                <a:spcBef>
                  <a:spcPct val="0"/>
                </a:spcBef>
                <a:buClrTx/>
                <a:buSzPct val="45000"/>
                <a:buFontTx/>
                <a:buNone/>
              </a:pPr>
              <a:t>10</a:t>
            </a:fld>
            <a:endParaRPr lang="en-GB" altLang="en-US" sz="1300" smtClean="0">
              <a:cs typeface="Arial" panose="020B0604020202020204" pitchFamily="34" charset="0"/>
            </a:endParaRPr>
          </a:p>
        </p:txBody>
      </p:sp>
      <p:sp>
        <p:nvSpPr>
          <p:cNvPr id="33795"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B8D07B0D-C682-49CB-99E0-B649A4946201}" type="slidenum">
              <a:rPr lang="en-GB" altLang="en-US" sz="1300">
                <a:cs typeface="Arial" panose="020B0604020202020204" pitchFamily="34" charset="0"/>
              </a:rPr>
              <a:pPr algn="r">
                <a:spcBef>
                  <a:spcPct val="0"/>
                </a:spcBef>
                <a:buClrTx/>
              </a:pPr>
              <a:t>10</a:t>
            </a:fld>
            <a:endParaRPr lang="en-GB" altLang="en-US" sz="1300">
              <a:cs typeface="Arial" panose="020B0604020202020204" pitchFamily="34" charset="0"/>
            </a:endParaRPr>
          </a:p>
        </p:txBody>
      </p:sp>
      <p:sp>
        <p:nvSpPr>
          <p:cNvPr id="33796"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33797" name="Text Box 3"/>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50"/>
              </a:spcBef>
              <a:buClrTx/>
            </a:pPr>
            <a:endParaRPr lang="en-US" altLang="en-US" smtClean="0">
              <a:latin typeface="Times New Roman" panose="02020603050405020304" pitchFamily="18" charset="0"/>
              <a:ea typeface="Microsoft YaHei" panose="020B0503020204020204" pitchFamily="34" charset="-122"/>
            </a:endParaRPr>
          </a:p>
        </p:txBody>
      </p:sp>
      <p:sp>
        <p:nvSpPr>
          <p:cNvPr id="33798" name="Text Box 4"/>
          <p:cNvSpPr txBox="1">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9pPr>
          </a:lstStyle>
          <a:p>
            <a:pPr algn="r">
              <a:spcBef>
                <a:spcPct val="0"/>
              </a:spcBef>
              <a:buClrTx/>
            </a:pPr>
            <a:fld id="{C2D0CC14-789F-4F2A-BD89-6C783E28258A}" type="slidenum">
              <a:rPr lang="en-GB" altLang="en-US" sz="1300">
                <a:solidFill>
                  <a:srgbClr val="FFFFFF"/>
                </a:solidFill>
              </a:rPr>
              <a:pPr algn="r">
                <a:spcBef>
                  <a:spcPct val="0"/>
                </a:spcBef>
                <a:buClrTx/>
              </a:pPr>
              <a:t>10</a:t>
            </a:fld>
            <a:endParaRPr lang="en-GB" altLang="en-US" sz="1300">
              <a:solidFill>
                <a:srgbClr val="FFFFFF"/>
              </a:solidFill>
            </a:endParaRPr>
          </a:p>
        </p:txBody>
      </p:sp>
    </p:spTree>
    <p:extLst>
      <p:ext uri="{BB962C8B-B14F-4D97-AF65-F5344CB8AC3E}">
        <p14:creationId xmlns:p14="http://schemas.microsoft.com/office/powerpoint/2010/main" xmlns="" val="314206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latin typeface="Times New Roman" panose="02020603050405020304" pitchFamily="18" charset="0"/>
              </a:rPr>
              <a:t>Using questions we’ve picked out some themes that are apparent in what young people are asking. </a:t>
            </a:r>
          </a:p>
          <a:p>
            <a:r>
              <a:rPr lang="en-GB" altLang="en-US" smtClean="0">
                <a:latin typeface="Times New Roman" panose="02020603050405020304" pitchFamily="18" charset="0"/>
              </a:rPr>
              <a:t>It can be suggested that these themes tell us more about the vulnerability of the young people using the site than the topics do. </a:t>
            </a:r>
          </a:p>
          <a:p>
            <a:r>
              <a:rPr lang="en-GB" altLang="en-US" smtClean="0">
                <a:latin typeface="Times New Roman" panose="02020603050405020304" pitchFamily="18" charset="0"/>
              </a:rPr>
              <a:t>So, for example, in the previous slide it appears that drugs and alcohol are a very small percentage of the questions asked.</a:t>
            </a:r>
          </a:p>
          <a:p>
            <a:r>
              <a:rPr lang="en-GB" altLang="en-US" smtClean="0">
                <a:latin typeface="Times New Roman" panose="02020603050405020304" pitchFamily="18" charset="0"/>
              </a:rPr>
              <a:t>What we find is that drugs and alcohol may run through lots of the other topics too, particularly those relating to mental health, sexual health and relationships.</a:t>
            </a:r>
          </a:p>
          <a:p>
            <a:r>
              <a:rPr lang="en-GB" altLang="en-US" smtClean="0">
                <a:latin typeface="Times New Roman" panose="02020603050405020304" pitchFamily="18" charset="0"/>
              </a:rPr>
              <a:t>This highlights the often complex and confusing situations young people can find themselves in and the multi-faceted nature of the vulnerability of the young people we support. </a:t>
            </a:r>
          </a:p>
          <a:p>
            <a:r>
              <a:rPr lang="en-GB" altLang="en-US" smtClean="0">
                <a:latin typeface="Times New Roman" panose="02020603050405020304" pitchFamily="18" charset="0"/>
              </a:rPr>
              <a:t>We also have to remember that they are empowered and confident enough to seek help. </a:t>
            </a:r>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BBF6FAEC-D41D-489E-BF9A-2BCE2D5AE635}" type="slidenum">
              <a:rPr lang="en-GB" altLang="en-US" sz="1300" smtClean="0"/>
              <a:pPr>
                <a:spcBef>
                  <a:spcPct val="0"/>
                </a:spcBef>
                <a:buClrTx/>
                <a:buSzPct val="45000"/>
                <a:buFontTx/>
                <a:buNone/>
              </a:pPr>
              <a:t>11</a:t>
            </a:fld>
            <a:endParaRPr lang="en-GB" altLang="en-US" sz="1300" smtClean="0"/>
          </a:p>
        </p:txBody>
      </p:sp>
    </p:spTree>
    <p:extLst>
      <p:ext uri="{BB962C8B-B14F-4D97-AF65-F5344CB8AC3E}">
        <p14:creationId xmlns:p14="http://schemas.microsoft.com/office/powerpoint/2010/main" xmlns="" val="311814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altLang="en-US" dirty="0" smtClean="0">
                <a:latin typeface="Times New Roman" panose="02020603050405020304" pitchFamily="18" charset="0"/>
              </a:rPr>
              <a:t>Themes of isolation (no-one else to talk to) and fear – what is she scared about? Someone else’s behaviour, what could have happened, friend finding out?</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Impact for the future, how will this affect her relationship with her friend? Socialising with each other?</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Dual vulnerability. Young female who didn’t know how to deal with this situation (a confidence issue? expectations?) but also young male who put himself in danger of being caught, labelled, potentially even more serious consequences if this girl had chosen to deal with this differently.</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Extra dimension in some questions around unwanted sexual contact around filming/photographing on phone. Increased vulnerability around sharing, victim blaming, future repercussions, lack of control over images. Even if pictures are consensual, sharing usually isn’t. Who do we focus on?</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Gender/cultural expectations may impact on females in particular telling anyone about this kind of situation</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a:buFont typeface="Arial" panose="020B0604020202020204" pitchFamily="34" charset="0"/>
              <a:buNone/>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5A8629B1-D3E4-472B-AC24-5904FBFC3C06}" type="slidenum">
              <a:rPr lang="en-GB" altLang="en-US" sz="1300" smtClean="0"/>
              <a:pPr>
                <a:spcBef>
                  <a:spcPct val="0"/>
                </a:spcBef>
                <a:buClrTx/>
                <a:buSzPct val="45000"/>
                <a:buFontTx/>
                <a:buNone/>
              </a:pPr>
              <a:t>12</a:t>
            </a:fld>
            <a:endParaRPr lang="en-GB" altLang="en-US" sz="1300" smtClean="0"/>
          </a:p>
        </p:txBody>
      </p:sp>
    </p:spTree>
    <p:extLst>
      <p:ext uri="{BB962C8B-B14F-4D97-AF65-F5344CB8AC3E}">
        <p14:creationId xmlns:p14="http://schemas.microsoft.com/office/powerpoint/2010/main" xmlns="" val="40249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altLang="en-US" dirty="0" smtClean="0">
                <a:latin typeface="Times New Roman" panose="02020603050405020304" pitchFamily="18" charset="0"/>
              </a:rPr>
              <a:t>Themes around pressure and “fitting in.” We hear lots about peer pressure, we often forget that a massive part of this comes from within and perceived ideas about what people are doing/should be doing rather than the reality. Trying to find their place. </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Conflict – scared of being found out but still desperate to assert independence and challenge authority. Something we think is a rite of passage for young people but can forget how problematic this can be.  Talks about self-harm at the end of the question. Something we’re hearing about more and more often. Most of the time we don’t hear about the complexities surround self-harm, just the fact that a young person is doing it and usually wants to, or is being asked to, stop. </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Indicative of wider pressure around for young people – relationships, identity, feelings, exams, career choices. In 2015 ChildLine Scotland reported that </a:t>
            </a:r>
            <a:r>
              <a:rPr lang="en-GB" altLang="en-US" dirty="0" smtClean="0">
                <a:solidFill>
                  <a:schemeClr val="tx1"/>
                </a:solidFill>
                <a:latin typeface="Times New Roman" panose="02020603050405020304" pitchFamily="18" charset="0"/>
              </a:rPr>
              <a:t>counselling sessions with 12 to 15 year olds on self-harm had increased by 20% </a:t>
            </a:r>
            <a:r>
              <a:rPr lang="en-GB" altLang="en-US" dirty="0" smtClean="0">
                <a:latin typeface="Times New Roman" panose="02020603050405020304" pitchFamily="18" charset="0"/>
              </a:rPr>
              <a:t>in the last year.</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Most recent report from The Children’s Society(The Good Childhood Report 2016) suggest that at 10 boys are more likely than girls to suffer from mental health/behavioural issues, this is reversed by the time they hit 14. Some debate about whether this is accurate, are boys just less likely to cover up their feelings and not seek support? – we have more females than males asking questions on the site, but a more even male to female ratio accessing the site over all. Highlights that males still need information, but maybe seek it a different way. </a:t>
            </a: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674295D6-776F-45F1-812F-6792501A4012}" type="slidenum">
              <a:rPr lang="en-GB" altLang="en-US" sz="1300" smtClean="0"/>
              <a:pPr>
                <a:spcBef>
                  <a:spcPct val="0"/>
                </a:spcBef>
                <a:buClrTx/>
                <a:buSzPct val="45000"/>
                <a:buFontTx/>
                <a:buNone/>
              </a:pPr>
              <a:t>13</a:t>
            </a:fld>
            <a:endParaRPr lang="en-GB" altLang="en-US" sz="1300" smtClean="0"/>
          </a:p>
        </p:txBody>
      </p:sp>
    </p:spTree>
    <p:extLst>
      <p:ext uri="{BB962C8B-B14F-4D97-AF65-F5344CB8AC3E}">
        <p14:creationId xmlns:p14="http://schemas.microsoft.com/office/powerpoint/2010/main" xmlns="" val="259326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altLang="en-US" dirty="0" smtClean="0">
                <a:latin typeface="Times New Roman" panose="02020603050405020304" pitchFamily="18" charset="0"/>
              </a:rPr>
              <a:t>Themes of regret around choices. “Let him change me” – guilt and responsibility. Making choices based on other people and nor having the skills to negotiate this on own terms. </a:t>
            </a:r>
          </a:p>
          <a:p>
            <a:pPr marL="171450" indent="-171450">
              <a:buFont typeface="Arial" panose="020B0604020202020204" pitchFamily="34" charset="0"/>
              <a:buChar char="•"/>
              <a:defRPr/>
            </a:pPr>
            <a:r>
              <a:rPr lang="en-GB" altLang="en-US" dirty="0" smtClean="0">
                <a:latin typeface="Times New Roman" panose="02020603050405020304" pitchFamily="18" charset="0"/>
              </a:rPr>
              <a:t>SALSUS tells us that alcohol is most likely to be drunk at a party (52%) or at someone else’s house (44%.) Something unmonitored by adults., increased vulnerability as less likely to discuss relationship issues.  Angus Women’s Aid Research 2015 </a:t>
            </a:r>
            <a:r>
              <a:rPr lang="en-GB" altLang="en-US" smtClean="0">
                <a:latin typeface="Times New Roman" panose="02020603050405020304" pitchFamily="18" charset="0"/>
              </a:rPr>
              <a:t>– 20 </a:t>
            </a:r>
            <a:r>
              <a:rPr lang="en-GB" altLang="en-US" dirty="0" smtClean="0">
                <a:latin typeface="Times New Roman" panose="02020603050405020304" pitchFamily="18" charset="0"/>
              </a:rPr>
              <a:t>% of young people experiencing emotional abuse in an intimate partner relationship – usually only recognised after the relationship has ended. Higher rates of females than males.</a:t>
            </a:r>
          </a:p>
          <a:p>
            <a:pPr>
              <a:buFont typeface="Arial" panose="020B0604020202020204" pitchFamily="34" charset="0"/>
              <a:buNone/>
              <a:defRPr/>
            </a:pPr>
            <a:endParaRPr lang="en-GB" altLang="en-US" dirty="0" smtClean="0">
              <a:latin typeface="Times New Roman" panose="02020603050405020304" pitchFamily="18" charset="0"/>
            </a:endParaRPr>
          </a:p>
          <a:p>
            <a:pPr>
              <a:buFont typeface="Arial" panose="020B0604020202020204" pitchFamily="34" charset="0"/>
              <a:buNone/>
              <a:defRPr/>
            </a:pPr>
            <a:r>
              <a:rPr lang="en-GB" altLang="en-US" dirty="0" smtClean="0">
                <a:latin typeface="Times New Roman" panose="02020603050405020304" pitchFamily="18" charset="0"/>
              </a:rPr>
              <a:t>Was losing virginity consensual? -</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Links to alcohol and sexual violence (Home Office 2004) and alcohol and riskier sexual behaviour. Make It Good, Female, 16 “Pressured into having sex with someone I didn’t want to but being drunk made me vulnerable.” However this relationship is not always clear cut: other factors may include young person’s self-esteem, performance at school, general attitude to risk etc.</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The flip side of this is the lack of information young people have around pleasure. “Missing discourse of intimacy” Paul Byron 2016 (“The Intimacies Of Young People’s Sexual Health &amp; Pleasure”) May have been a positive, consensual choice. Now listed with all other regretful behaviours (messages give to young people that sex should be “special”, about love and not pleasure, now relationship has ended sex is seen as something she “shouldn’t” have done. </a:t>
            </a: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30671ED2-5A25-426E-8928-8E9D8F36DD71}" type="slidenum">
              <a:rPr lang="en-GB" altLang="en-US" sz="1300" smtClean="0"/>
              <a:pPr>
                <a:spcBef>
                  <a:spcPct val="0"/>
                </a:spcBef>
                <a:buClrTx/>
                <a:buSzPct val="45000"/>
                <a:buFontTx/>
                <a:buNone/>
              </a:pPr>
              <a:t>14</a:t>
            </a:fld>
            <a:endParaRPr lang="en-GB" altLang="en-US" sz="1300" smtClean="0"/>
          </a:p>
        </p:txBody>
      </p:sp>
    </p:spTree>
    <p:extLst>
      <p:ext uri="{BB962C8B-B14F-4D97-AF65-F5344CB8AC3E}">
        <p14:creationId xmlns:p14="http://schemas.microsoft.com/office/powerpoint/2010/main" xmlns="" val="127656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GB" altLang="en-US" dirty="0" smtClean="0">
                <a:latin typeface="Times New Roman" panose="02020603050405020304" pitchFamily="18" charset="0"/>
              </a:rPr>
              <a:t>Thought it important to use this question as it highlights some of the additional external pressures on young people around sexual behaviour.</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We have had an increase on the site of questions around shaving pubic hair. Young people are absorbing messages about sex and relationships from our often very sexualised culture, but don’t always have someone to get the right information from. Normalised porn culture and changes in expectations. Why does she think pubic hair has to be shaved? Current culture dictates this is the “norm” but where do these ideas come from? Many questions ask if pubic hair is dirty or how to continue shaving even if it’s sore or causing ingrown hairs. Importance of public image (the one people/partners see or the one that’s discussed) over personal comfort. Clear messages about pleasure (or lack of) from a female point of view. Lots of uncertainty about pain, how she appears (worried about “performance” and embarrassment) but a desire to carry out sexual acts for males well. </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In 2015 a report for the Guardian found that 60% of school and university students watched porn to get information and knowledge about sex. What information are they getting? Current survey running on Survey Monkey is a missed bag. Many young people seem to be aware that what they see in porn isn’t real – but still think it impacts on body image (of self) and expectations of and from others)</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Also indicates a lack of confidence around communicating with a sexual partner. Thinking about having sex but unable to chat about this. If young people cannot negotiate sexual conversations with a partner or potential partner it can leave them vulnerable. They may not be able to outline boundaries or talk about what they do or don’t like. </a:t>
            </a:r>
          </a:p>
          <a:p>
            <a:pPr marL="171450" indent="-171450">
              <a:buFont typeface="Arial" panose="020B0604020202020204" pitchFamily="34" charset="0"/>
              <a:buChar char="•"/>
              <a:defRPr/>
            </a:pPr>
            <a:endParaRPr lang="en-GB" altLang="en-US" dirty="0" smtClean="0">
              <a:latin typeface="Times New Roman" panose="02020603050405020304" pitchFamily="18" charset="0"/>
            </a:endParaRPr>
          </a:p>
          <a:p>
            <a:pPr marL="171450" indent="-171450">
              <a:buFont typeface="Arial" panose="020B0604020202020204" pitchFamily="34" charset="0"/>
              <a:buChar char="•"/>
              <a:defRPr/>
            </a:pPr>
            <a:r>
              <a:rPr lang="en-GB" altLang="en-US" dirty="0" smtClean="0">
                <a:latin typeface="Times New Roman" panose="02020603050405020304" pitchFamily="18" charset="0"/>
              </a:rPr>
              <a:t>Identifies a need for young people to be given the skills to engage in meaningful discourse about all behaviours that affect their wellbeing, ranging from sexual relationships to drug and alcohol use, without fear of judgement. </a:t>
            </a: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a:p>
            <a:pPr>
              <a:defRPr/>
            </a:pPr>
            <a:endParaRPr lang="en-GB" altLang="en-US" dirty="0" smtClean="0">
              <a:latin typeface="Times New Roman" panose="02020603050405020304" pitchFamily="18" charset="0"/>
            </a:endParaRPr>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AB217D6E-AB7E-4E31-9C0F-73C130134C54}" type="slidenum">
              <a:rPr lang="en-GB" altLang="en-US" sz="1300" smtClean="0"/>
              <a:pPr>
                <a:spcBef>
                  <a:spcPct val="0"/>
                </a:spcBef>
                <a:buClrTx/>
                <a:buSzPct val="45000"/>
                <a:buFontTx/>
                <a:buNone/>
              </a:pPr>
              <a:t>15</a:t>
            </a:fld>
            <a:endParaRPr lang="en-GB" altLang="en-US" sz="1300" smtClean="0"/>
          </a:p>
        </p:txBody>
      </p:sp>
    </p:spTree>
    <p:extLst>
      <p:ext uri="{BB962C8B-B14F-4D97-AF65-F5344CB8AC3E}">
        <p14:creationId xmlns:p14="http://schemas.microsoft.com/office/powerpoint/2010/main" xmlns="" val="199581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917575" y="754063"/>
            <a:ext cx="4962525" cy="3721100"/>
          </a:xfrm>
          <a:solidFill>
            <a:srgbClr val="FFFFFF"/>
          </a:solidFill>
          <a:ln/>
        </p:spPr>
      </p:sp>
      <p:sp>
        <p:nvSpPr>
          <p:cNvPr id="46083" name="Rectangle 2"/>
          <p:cNvSpPr>
            <a:spLocks noGrp="1" noChangeArrowheads="1"/>
          </p:cNvSpPr>
          <p:nvPr>
            <p:ph type="body" idx="1"/>
          </p:nvPr>
        </p:nvSpPr>
        <p:spPr>
          <a:xfrm>
            <a:off x="681038" y="4714875"/>
            <a:ext cx="5394325" cy="44211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altLang="en-US" smtClean="0">
                <a:latin typeface="Times New Roman" panose="02020603050405020304" pitchFamily="18" charset="0"/>
              </a:rPr>
              <a:t>The kind of things that influence yp engagement in risk taking behaviour</a:t>
            </a:r>
          </a:p>
        </p:txBody>
      </p:sp>
    </p:spTree>
    <p:extLst>
      <p:ext uri="{BB962C8B-B14F-4D97-AF65-F5344CB8AC3E}">
        <p14:creationId xmlns:p14="http://schemas.microsoft.com/office/powerpoint/2010/main" xmlns="" val="227396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25F21348-3168-45EF-8AD9-54E5A512A1AF}" type="slidenum">
              <a:rPr lang="en-GB" altLang="en-US" sz="1300" smtClean="0">
                <a:cs typeface="Arial" panose="020B0604020202020204" pitchFamily="34" charset="0"/>
              </a:rPr>
              <a:pPr>
                <a:spcBef>
                  <a:spcPct val="0"/>
                </a:spcBef>
                <a:buClrTx/>
                <a:buSzPct val="45000"/>
                <a:buFontTx/>
                <a:buNone/>
              </a:pPr>
              <a:t>17</a:t>
            </a:fld>
            <a:endParaRPr lang="en-GB" altLang="en-US" sz="1300" smtClean="0">
              <a:cs typeface="Arial" panose="020B0604020202020204" pitchFamily="34" charset="0"/>
            </a:endParaRPr>
          </a:p>
        </p:txBody>
      </p:sp>
      <p:sp>
        <p:nvSpPr>
          <p:cNvPr id="48131"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547C7347-39C9-41C2-A6AA-3FADB4A9EB50}" type="slidenum">
              <a:rPr lang="en-GB" altLang="en-US" sz="1300">
                <a:cs typeface="Arial" panose="020B0604020202020204" pitchFamily="34" charset="0"/>
              </a:rPr>
              <a:pPr algn="r">
                <a:spcBef>
                  <a:spcPct val="0"/>
                </a:spcBef>
                <a:buClrTx/>
              </a:pPr>
              <a:t>17</a:t>
            </a:fld>
            <a:endParaRPr lang="en-GB" altLang="en-US" sz="1300">
              <a:cs typeface="Arial" panose="020B0604020202020204" pitchFamily="34" charset="0"/>
            </a:endParaRPr>
          </a:p>
        </p:txBody>
      </p:sp>
      <p:sp>
        <p:nvSpPr>
          <p:cNvPr id="48132" name="Text Box 2"/>
          <p:cNvSpPr txBox="1">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9pPr>
          </a:lstStyle>
          <a:p>
            <a:pPr algn="r">
              <a:spcBef>
                <a:spcPct val="0"/>
              </a:spcBef>
              <a:buClrTx/>
            </a:pPr>
            <a:fld id="{87EF5AA0-F0F3-4BBB-8D7B-58EF377E8F08}" type="slidenum">
              <a:rPr lang="en-GB" altLang="en-US" sz="1300">
                <a:solidFill>
                  <a:srgbClr val="FFFFFF"/>
                </a:solidFill>
              </a:rPr>
              <a:pPr algn="r">
                <a:spcBef>
                  <a:spcPct val="0"/>
                </a:spcBef>
                <a:buClrTx/>
              </a:pPr>
              <a:t>17</a:t>
            </a:fld>
            <a:endParaRPr lang="en-GB" altLang="en-US" sz="1300">
              <a:solidFill>
                <a:srgbClr val="FFFFFF"/>
              </a:solidFill>
            </a:endParaRPr>
          </a:p>
        </p:txBody>
      </p:sp>
      <p:sp>
        <p:nvSpPr>
          <p:cNvPr id="48133" name="Rectangle 3"/>
          <p:cNvSpPr>
            <a:spLocks noGrp="1" noRot="1" noChangeAspect="1" noChangeArrowheads="1" noTextEdit="1"/>
          </p:cNvSpPr>
          <p:nvPr>
            <p:ph type="sldImg"/>
          </p:nvPr>
        </p:nvSpPr>
        <p:spPr>
          <a:xfrm>
            <a:off x="919163" y="744538"/>
            <a:ext cx="4962525" cy="3722687"/>
          </a:xfrm>
          <a:solidFill>
            <a:srgbClr val="FFFFFF"/>
          </a:solidFill>
          <a:ln/>
        </p:spPr>
      </p:sp>
      <p:sp>
        <p:nvSpPr>
          <p:cNvPr id="48134" name="Text Box 4"/>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r>
              <a:rPr lang="en-GB" altLang="en-US" smtClean="0">
                <a:latin typeface="Times New Roman" panose="02020603050405020304" pitchFamily="18" charset="0"/>
                <a:ea typeface="Microsoft YaHei" panose="020B0503020204020204" pitchFamily="34" charset="-122"/>
              </a:rPr>
              <a:t>Often all young people are looking for is a personal response &amp; some reassurance. Many questions are answered in one go. Other questions need more – either referrals or more information &amp; a building of confidence &amp; trust that there are services out there to support people.</a:t>
            </a:r>
          </a:p>
        </p:txBody>
      </p:sp>
    </p:spTree>
    <p:extLst>
      <p:ext uri="{BB962C8B-B14F-4D97-AF65-F5344CB8AC3E}">
        <p14:creationId xmlns:p14="http://schemas.microsoft.com/office/powerpoint/2010/main" xmlns="" val="1456457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2A314B14-D11D-4CEA-929B-099BEE346D40}" type="slidenum">
              <a:rPr lang="en-GB" altLang="en-US" sz="1300" smtClean="0"/>
              <a:pPr>
                <a:spcBef>
                  <a:spcPct val="0"/>
                </a:spcBef>
                <a:buClrTx/>
                <a:buSzPct val="45000"/>
                <a:buFontTx/>
                <a:buNone/>
              </a:pPr>
              <a:t>19</a:t>
            </a:fld>
            <a:endParaRPr lang="en-GB" altLang="en-US" sz="1300" smtClean="0"/>
          </a:p>
        </p:txBody>
      </p:sp>
    </p:spTree>
    <p:extLst>
      <p:ext uri="{BB962C8B-B14F-4D97-AF65-F5344CB8AC3E}">
        <p14:creationId xmlns:p14="http://schemas.microsoft.com/office/powerpoint/2010/main" xmlns="" val="229859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14499FD4-6FB2-4E3F-AFE0-C8162FFAE755}" type="slidenum">
              <a:rPr lang="en-GB" altLang="en-US" sz="1300" smtClean="0">
                <a:cs typeface="Arial" panose="020B0604020202020204" pitchFamily="34" charset="0"/>
              </a:rPr>
              <a:pPr>
                <a:spcBef>
                  <a:spcPct val="0"/>
                </a:spcBef>
                <a:buClrTx/>
                <a:buSzPct val="45000"/>
                <a:buFontTx/>
                <a:buNone/>
              </a:pPr>
              <a:t>20</a:t>
            </a:fld>
            <a:endParaRPr lang="en-GB" altLang="en-US" sz="1300" smtClean="0">
              <a:cs typeface="Arial" panose="020B0604020202020204" pitchFamily="34" charset="0"/>
            </a:endParaRPr>
          </a:p>
        </p:txBody>
      </p:sp>
      <p:sp>
        <p:nvSpPr>
          <p:cNvPr id="53251"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435B0B51-5072-44B8-B635-61D725EBAD29}" type="slidenum">
              <a:rPr lang="en-GB" altLang="en-US" sz="1300">
                <a:cs typeface="Arial" panose="020B0604020202020204" pitchFamily="34" charset="0"/>
              </a:rPr>
              <a:pPr algn="r">
                <a:spcBef>
                  <a:spcPct val="0"/>
                </a:spcBef>
                <a:buClrTx/>
              </a:pPr>
              <a:t>20</a:t>
            </a:fld>
            <a:endParaRPr lang="en-GB" altLang="en-US" sz="1300">
              <a:cs typeface="Arial" panose="020B0604020202020204" pitchFamily="34" charset="0"/>
            </a:endParaRPr>
          </a:p>
        </p:txBody>
      </p:sp>
      <p:sp>
        <p:nvSpPr>
          <p:cNvPr id="53252"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53253" name="Rectangle 3"/>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7055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GB" b="1" dirty="0" smtClean="0">
                <a:latin typeface="Times New Roman" pitchFamily="18" charset="0"/>
              </a:rPr>
              <a:t>WHY should we use DI &amp; what evidence shows</a:t>
            </a:r>
          </a:p>
          <a:p>
            <a:pPr>
              <a:buFont typeface="Wingdings" pitchFamily="2" charset="2"/>
              <a:buChar char="Ø"/>
              <a:defRPr/>
            </a:pPr>
            <a:r>
              <a:rPr lang="en-GB" dirty="0" smtClean="0">
                <a:latin typeface="Times New Roman" pitchFamily="18" charset="0"/>
              </a:rPr>
              <a:t>Many Interactive digital interventions, few address issues that are important to YP such as sexual pleasure &amp; relationships (scoping review 2015 SEXUAL HEALTH PROMOTION)</a:t>
            </a:r>
          </a:p>
          <a:p>
            <a:pPr>
              <a:buFont typeface="Wingdings" pitchFamily="2" charset="2"/>
              <a:buChar char="Ø"/>
              <a:defRPr/>
            </a:pPr>
            <a:r>
              <a:rPr lang="en-GB" dirty="0" smtClean="0">
                <a:latin typeface="Times New Roman" pitchFamily="18" charset="0"/>
              </a:rPr>
              <a:t>Personalised advice (we were ahead of our time!)</a:t>
            </a:r>
          </a:p>
          <a:p>
            <a:pPr>
              <a:buFont typeface="Wingdings" pitchFamily="2" charset="2"/>
              <a:buChar char="Ø"/>
              <a:defRPr/>
            </a:pPr>
            <a:r>
              <a:rPr lang="en-GB" dirty="0" smtClean="0">
                <a:latin typeface="Times New Roman" pitchFamily="18" charset="0"/>
              </a:rPr>
              <a:t>Collaboration users, stakeholders, design &amp; software skill of the commercial sector &amp; theoretical expertise and evaluation skills of academia.</a:t>
            </a:r>
          </a:p>
          <a:p>
            <a:pPr>
              <a:buFont typeface="Wingdings" pitchFamily="2" charset="2"/>
              <a:buChar char="Ø"/>
              <a:defRPr/>
            </a:pPr>
            <a:r>
              <a:rPr lang="en-GB" dirty="0" smtClean="0">
                <a:latin typeface="Times New Roman" pitchFamily="18" charset="0"/>
              </a:rPr>
              <a:t>On line services are demand led, where the young people are in control and agents of their own change</a:t>
            </a:r>
          </a:p>
          <a:p>
            <a:pPr>
              <a:buFont typeface="Wingdings" pitchFamily="2" charset="2"/>
              <a:buChar char="Ø"/>
              <a:defRPr/>
            </a:pPr>
            <a:r>
              <a:rPr lang="en-GB" dirty="0" smtClean="0">
                <a:latin typeface="Times New Roman" pitchFamily="18" charset="0"/>
              </a:rPr>
              <a:t>On going costs can be relatively low and targeting large numbers of people can, in theory be relatively cheap &amp; easy</a:t>
            </a:r>
          </a:p>
          <a:p>
            <a:pPr>
              <a:buFont typeface="Wingdings" pitchFamily="2" charset="2"/>
              <a:buChar char="Ø"/>
              <a:defRPr/>
            </a:pPr>
            <a:r>
              <a:rPr lang="en-GB" dirty="0" smtClean="0">
                <a:latin typeface="Times New Roman" pitchFamily="18" charset="0"/>
              </a:rPr>
              <a:t>Digital platforms offer quick, convenient and relatively cheap methods for conducting research (Make it Good)</a:t>
            </a:r>
          </a:p>
          <a:p>
            <a:pPr>
              <a:buFont typeface="Wingdings" pitchFamily="2" charset="2"/>
              <a:buChar char="Ø"/>
              <a:defRPr/>
            </a:pPr>
            <a:r>
              <a:rPr lang="en-GB" dirty="0" smtClean="0">
                <a:latin typeface="Times New Roman" pitchFamily="18" charset="0"/>
              </a:rPr>
              <a:t>Can target populations..</a:t>
            </a:r>
            <a:r>
              <a:rPr lang="en-GB" dirty="0" err="1" smtClean="0">
                <a:latin typeface="Times New Roman" pitchFamily="18" charset="0"/>
              </a:rPr>
              <a:t>eg</a:t>
            </a:r>
            <a:r>
              <a:rPr lang="en-GB" dirty="0" smtClean="0">
                <a:latin typeface="Times New Roman" pitchFamily="18" charset="0"/>
              </a:rPr>
              <a:t> MOT</a:t>
            </a:r>
          </a:p>
          <a:p>
            <a:pPr>
              <a:buFont typeface="Wingdings" pitchFamily="2" charset="2"/>
              <a:buChar char="Ø"/>
              <a:defRPr/>
            </a:pPr>
            <a:endParaRPr lang="en-GB" dirty="0" smtClean="0">
              <a:latin typeface="Times New Roman" pitchFamily="18" charset="0"/>
            </a:endParaRPr>
          </a:p>
          <a:p>
            <a:pPr>
              <a:buFont typeface="Wingdings" pitchFamily="2" charset="2"/>
              <a:buChar char="Ø"/>
              <a:defRPr/>
            </a:pPr>
            <a:r>
              <a:rPr lang="en-GB" dirty="0" smtClean="0">
                <a:latin typeface="Times New Roman" pitchFamily="18" charset="0"/>
              </a:rPr>
              <a:t>Is the digital world  a safe space – it can be but also creates the illusion of a safe space.. (</a:t>
            </a:r>
            <a:r>
              <a:rPr lang="en-GB" dirty="0" err="1" smtClean="0">
                <a:latin typeface="Times New Roman" pitchFamily="18" charset="0"/>
              </a:rPr>
              <a:t>sexting</a:t>
            </a:r>
            <a:r>
              <a:rPr lang="en-GB" dirty="0" smtClean="0">
                <a:latin typeface="Times New Roman" pitchFamily="18" charset="0"/>
              </a:rPr>
              <a:t>, CSE, pornography..)</a:t>
            </a:r>
          </a:p>
          <a:p>
            <a:pPr>
              <a:buFont typeface="Wingdings" pitchFamily="2" charset="2"/>
              <a:buChar char="Ø"/>
              <a:defRPr/>
            </a:pPr>
            <a:r>
              <a:rPr lang="en-GB" dirty="0" smtClean="0">
                <a:latin typeface="Times New Roman" pitchFamily="18" charset="0"/>
              </a:rPr>
              <a:t>What does it provide for young people - Include comfort, security, friends</a:t>
            </a:r>
          </a:p>
          <a:p>
            <a:pPr>
              <a:buFont typeface="Wingdings" pitchFamily="2" charset="2"/>
              <a:buChar char="Ø"/>
              <a:defRPr/>
            </a:pPr>
            <a:r>
              <a:rPr lang="en-GB" dirty="0" smtClean="0">
                <a:latin typeface="Times New Roman" pitchFamily="18" charset="0"/>
              </a:rPr>
              <a:t>impacts &amp; challenges of harnessing this resource.  Need to find the balance, to be where young people are at. Use their networks to reach them. </a:t>
            </a:r>
          </a:p>
          <a:p>
            <a:pPr>
              <a:buFont typeface="Wingdings" pitchFamily="2" charset="2"/>
              <a:buChar char="Ø"/>
              <a:defRPr/>
            </a:pPr>
            <a:r>
              <a:rPr lang="en-GB" dirty="0" smtClean="0">
                <a:latin typeface="Times New Roman" pitchFamily="18" charset="0"/>
              </a:rPr>
              <a:t>Every day is a school day – but some things remain clear. Young people need </a:t>
            </a:r>
            <a:r>
              <a:rPr lang="en-GB" b="1" dirty="0" smtClean="0">
                <a:latin typeface="Times New Roman" pitchFamily="18" charset="0"/>
              </a:rPr>
              <a:t>safe spaces </a:t>
            </a:r>
            <a:r>
              <a:rPr lang="en-GB" dirty="0" smtClean="0">
                <a:latin typeface="Times New Roman" pitchFamily="18" charset="0"/>
              </a:rPr>
              <a:t>to get their questions answered ..they always have, to get reassurance and advice about the things that are important to them. They need </a:t>
            </a:r>
            <a:r>
              <a:rPr lang="en-GB" dirty="0" err="1" smtClean="0">
                <a:latin typeface="Times New Roman" pitchFamily="18" charset="0"/>
              </a:rPr>
              <a:t>anonyminity</a:t>
            </a:r>
            <a:r>
              <a:rPr lang="en-GB" dirty="0" smtClean="0">
                <a:latin typeface="Times New Roman" pitchFamily="18" charset="0"/>
              </a:rPr>
              <a:t>, trust and respect.</a:t>
            </a:r>
          </a:p>
          <a:p>
            <a:pPr>
              <a:buFont typeface="Wingdings" pitchFamily="2" charset="2"/>
              <a:buChar char="Ø"/>
              <a:defRPr/>
            </a:pPr>
            <a:r>
              <a:rPr lang="en-GB" dirty="0" smtClean="0">
                <a:latin typeface="Times New Roman" pitchFamily="18" charset="0"/>
              </a:rPr>
              <a:t>Ease of access </a:t>
            </a:r>
          </a:p>
          <a:p>
            <a:pPr>
              <a:buFont typeface="Wingdings" pitchFamily="2" charset="2"/>
              <a:buChar char="Ø"/>
              <a:defRPr/>
            </a:pPr>
            <a:r>
              <a:rPr lang="en-GB" dirty="0" smtClean="0">
                <a:latin typeface="Times New Roman" pitchFamily="18" charset="0"/>
              </a:rPr>
              <a:t>Often mismatch between YP behaviour on line where </a:t>
            </a:r>
            <a:r>
              <a:rPr lang="en-GB" dirty="0" err="1" smtClean="0">
                <a:latin typeface="Times New Roman" pitchFamily="18" charset="0"/>
              </a:rPr>
              <a:t>yp</a:t>
            </a:r>
            <a:r>
              <a:rPr lang="en-GB" dirty="0" smtClean="0">
                <a:latin typeface="Times New Roman" pitchFamily="18" charset="0"/>
              </a:rPr>
              <a:t> freely share personal details &amp; adult concerns about confidentiality &amp; data security</a:t>
            </a:r>
          </a:p>
          <a:p>
            <a:pPr>
              <a:buFont typeface="Wingdings" pitchFamily="2" charset="2"/>
              <a:buChar char="Ø"/>
              <a:defRPr/>
            </a:pPr>
            <a:endParaRPr lang="en-GB" dirty="0" smtClean="0">
              <a:latin typeface="Times New Roman" pitchFamily="18" charset="0"/>
            </a:endParaRPr>
          </a:p>
          <a:p>
            <a:pPr>
              <a:buFont typeface="Wingdings" pitchFamily="2" charset="2"/>
              <a:buChar char="Ø"/>
              <a:defRPr/>
            </a:pPr>
            <a:r>
              <a:rPr lang="en-GB" dirty="0" smtClean="0">
                <a:latin typeface="Times New Roman" pitchFamily="18" charset="0"/>
              </a:rPr>
              <a:t>Those safe spaces may be a place (service, school, youth club) or a person or somewhere </a:t>
            </a:r>
            <a:r>
              <a:rPr lang="en-GB" b="1" dirty="0" smtClean="0">
                <a:latin typeface="Times New Roman" pitchFamily="18" charset="0"/>
              </a:rPr>
              <a:t>on line. </a:t>
            </a:r>
            <a:r>
              <a:rPr lang="en-GB" dirty="0" smtClean="0">
                <a:latin typeface="Times New Roman" pitchFamily="18" charset="0"/>
              </a:rPr>
              <a:t>This more than ever is not something they do...but somewhere they go. It is unthinkable for most young people to NOT be connected in some way and so it makes sense to (as we do in other ways) to use the networks and routes language media that YP are already using.</a:t>
            </a:r>
          </a:p>
          <a:p>
            <a:pPr>
              <a:buFont typeface="Wingdings" pitchFamily="2" charset="2"/>
              <a:buChar char="Ø"/>
              <a:defRPr/>
            </a:pPr>
            <a:r>
              <a:rPr lang="en-GB" dirty="0" smtClean="0">
                <a:latin typeface="Times New Roman" pitchFamily="18" charset="0"/>
              </a:rPr>
              <a:t>Young people are confident and constant users of digital technology. Commonly multi task on line (but this also means there are competing demands on users attention)</a:t>
            </a:r>
          </a:p>
          <a:p>
            <a:pPr>
              <a:defRPr/>
            </a:pPr>
            <a:endParaRPr lang="en-GB" dirty="0"/>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063AFE36-F164-4908-BDE1-208EAA2E1AF5}" type="slidenum">
              <a:rPr lang="en-GB" altLang="en-US" sz="1300" smtClean="0"/>
              <a:pPr>
                <a:spcBef>
                  <a:spcPct val="0"/>
                </a:spcBef>
                <a:buClrTx/>
                <a:buSzPct val="45000"/>
                <a:buFontTx/>
                <a:buNone/>
              </a:pPr>
              <a:t>2</a:t>
            </a:fld>
            <a:endParaRPr lang="en-GB" altLang="en-US" sz="1300" smtClean="0"/>
          </a:p>
        </p:txBody>
      </p:sp>
    </p:spTree>
    <p:extLst>
      <p:ext uri="{BB962C8B-B14F-4D97-AF65-F5344CB8AC3E}">
        <p14:creationId xmlns:p14="http://schemas.microsoft.com/office/powerpoint/2010/main" xmlns="" val="2551683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DC753956-746D-44CE-A56B-D1F291270379}" type="slidenum">
              <a:rPr lang="en-GB" altLang="en-US" sz="1300" smtClean="0">
                <a:cs typeface="Arial" panose="020B0604020202020204" pitchFamily="34" charset="0"/>
              </a:rPr>
              <a:pPr>
                <a:spcBef>
                  <a:spcPct val="0"/>
                </a:spcBef>
                <a:buClrTx/>
                <a:buSzPct val="45000"/>
                <a:buFontTx/>
                <a:buNone/>
              </a:pPr>
              <a:t>22</a:t>
            </a:fld>
            <a:endParaRPr lang="en-GB" altLang="en-US" sz="1300" smtClean="0">
              <a:cs typeface="Arial" panose="020B0604020202020204" pitchFamily="34" charset="0"/>
            </a:endParaRPr>
          </a:p>
        </p:txBody>
      </p:sp>
      <p:sp>
        <p:nvSpPr>
          <p:cNvPr id="56323"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A4699725-6100-494F-9B7D-6BB8211DDC3B}" type="slidenum">
              <a:rPr lang="en-GB" altLang="en-US" sz="1300">
                <a:cs typeface="Arial" panose="020B0604020202020204" pitchFamily="34" charset="0"/>
              </a:rPr>
              <a:pPr algn="r">
                <a:spcBef>
                  <a:spcPct val="0"/>
                </a:spcBef>
                <a:buClrTx/>
              </a:pPr>
              <a:t>22</a:t>
            </a:fld>
            <a:endParaRPr lang="en-GB" altLang="en-US" sz="1300">
              <a:cs typeface="Arial" panose="020B0604020202020204" pitchFamily="34" charset="0"/>
            </a:endParaRPr>
          </a:p>
        </p:txBody>
      </p:sp>
      <p:sp>
        <p:nvSpPr>
          <p:cNvPr id="56324"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56325" name="Rectangle 3"/>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
        <p:nvSpPr>
          <p:cNvPr id="56326" name="Text Box 4"/>
          <p:cNvSpPr txBox="1">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9pPr>
          </a:lstStyle>
          <a:p>
            <a:pPr algn="r">
              <a:spcBef>
                <a:spcPct val="0"/>
              </a:spcBef>
              <a:buClrTx/>
            </a:pPr>
            <a:fld id="{E3B2D492-5970-4DF0-9822-943AE822413A}" type="slidenum">
              <a:rPr lang="en-GB" altLang="en-US" sz="1300">
                <a:solidFill>
                  <a:srgbClr val="FFFFFF"/>
                </a:solidFill>
              </a:rPr>
              <a:pPr algn="r">
                <a:spcBef>
                  <a:spcPct val="0"/>
                </a:spcBef>
                <a:buClrTx/>
              </a:pPr>
              <a:t>22</a:t>
            </a:fld>
            <a:endParaRPr lang="en-GB" altLang="en-US" sz="1300">
              <a:solidFill>
                <a:srgbClr val="FFFFFF"/>
              </a:solidFill>
            </a:endParaRPr>
          </a:p>
        </p:txBody>
      </p:sp>
    </p:spTree>
    <p:extLst>
      <p:ext uri="{BB962C8B-B14F-4D97-AF65-F5344CB8AC3E}">
        <p14:creationId xmlns:p14="http://schemas.microsoft.com/office/powerpoint/2010/main" xmlns="" val="364910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Times New Roman" panose="02020603050405020304" pitchFamily="18" charset="0"/>
              </a:rPr>
              <a:t>MAKEiTGOOD was a piece of insight gathering for NHS Tayside. In initial small group discussion young people talked about these questions:</a:t>
            </a:r>
            <a:endParaRPr lang="en-GB" altLang="en-US" smtClean="0">
              <a:latin typeface="Times New Roman" panose="02020603050405020304" pitchFamily="18" charset="0"/>
            </a:endParaRPr>
          </a:p>
          <a:p>
            <a:r>
              <a:rPr lang="en-US" altLang="en-US" smtClean="0">
                <a:latin typeface="Times New Roman" panose="02020603050405020304" pitchFamily="18" charset="0"/>
              </a:rPr>
              <a:t> </a:t>
            </a:r>
            <a:endParaRPr lang="en-GB" altLang="en-US" smtClean="0">
              <a:latin typeface="Times New Roman" panose="02020603050405020304" pitchFamily="18" charset="0"/>
            </a:endParaRPr>
          </a:p>
          <a:p>
            <a:r>
              <a:rPr lang="en-GB" altLang="en-US" b="1" smtClean="0">
                <a:latin typeface="Times New Roman" panose="02020603050405020304" pitchFamily="18" charset="0"/>
              </a:rPr>
              <a:t>What do you need to make a relationship good? What are some of the things that get in the way of the kind of relationship you want? What do you expect from sex? What do you think other people expect from sex? </a:t>
            </a:r>
            <a:endParaRPr lang="en-GB" altLang="en-US" smtClean="0">
              <a:latin typeface="Times New Roman" panose="02020603050405020304" pitchFamily="18" charset="0"/>
            </a:endParaRPr>
          </a:p>
          <a:p>
            <a:r>
              <a:rPr lang="en-GB" altLang="en-US" smtClean="0">
                <a:latin typeface="Times New Roman" panose="02020603050405020304" pitchFamily="18" charset="0"/>
              </a:rPr>
              <a:t/>
            </a:r>
            <a:br>
              <a:rPr lang="en-GB" altLang="en-US" smtClean="0">
                <a:latin typeface="Times New Roman" panose="02020603050405020304" pitchFamily="18" charset="0"/>
              </a:rPr>
            </a:br>
            <a:endParaRPr lang="en-GB" altLang="en-US" smtClean="0">
              <a:latin typeface="Times New Roman" panose="02020603050405020304" pitchFamily="18" charset="0"/>
            </a:endParaRPr>
          </a:p>
          <a:p>
            <a:r>
              <a:rPr lang="en-GB" altLang="en-US" smtClean="0">
                <a:latin typeface="Times New Roman" panose="02020603050405020304" pitchFamily="18" charset="0"/>
              </a:rPr>
              <a:t>From these discussions, a number of themes emerged that became online pages that asked young people to tell us more about their experiences when it came to:</a:t>
            </a:r>
          </a:p>
          <a:p>
            <a:r>
              <a:rPr lang="en-GB" altLang="en-US" b="1" smtClean="0">
                <a:latin typeface="Times New Roman" panose="02020603050405020304" pitchFamily="18" charset="0"/>
              </a:rPr>
              <a:t> </a:t>
            </a:r>
            <a:endParaRPr lang="en-GB" altLang="en-US" smtClean="0">
              <a:latin typeface="Times New Roman" panose="02020603050405020304" pitchFamily="18" charset="0"/>
            </a:endParaRPr>
          </a:p>
          <a:p>
            <a:r>
              <a:rPr lang="en-GB" altLang="en-US" b="1" smtClean="0">
                <a:latin typeface="Times New Roman" panose="02020603050405020304" pitchFamily="18" charset="0"/>
              </a:rPr>
              <a:t/>
            </a:r>
            <a:br>
              <a:rPr lang="en-GB" altLang="en-US" b="1" smtClean="0">
                <a:latin typeface="Times New Roman" panose="02020603050405020304" pitchFamily="18" charset="0"/>
              </a:rPr>
            </a:br>
            <a:r>
              <a:rPr lang="en-GB" altLang="en-US" b="1" smtClean="0">
                <a:latin typeface="Times New Roman" panose="02020603050405020304" pitchFamily="18" charset="0"/>
              </a:rPr>
              <a:t>Alcohol - Body image + Confidence – Communication – Condoms – Contraception – Distance – Drugs – Family + Friends – Happiness – Honesty – Jealousy – Love + Respect - One-night stands – Pleasure – Porn – Pressure - Safe sex - Social media – Stress – Trust</a:t>
            </a:r>
          </a:p>
          <a:p>
            <a:endParaRPr lang="en-GB" altLang="en-US" b="1" smtClean="0">
              <a:latin typeface="Times New Roman" panose="02020603050405020304" pitchFamily="18" charset="0"/>
            </a:endParaRPr>
          </a:p>
          <a:p>
            <a:r>
              <a:rPr lang="en-US" altLang="en-US" smtClean="0">
                <a:latin typeface="Times New Roman" panose="02020603050405020304" pitchFamily="18" charset="0"/>
              </a:rPr>
              <a:t>Insight like this is always valuable, but particularly so when considering using social marketing to communicate key messages to young people (or indeed any population group) about health, including sexual health. One of the uses that NHS Tayside hope to make of MAKEiTGOOD is to inform future social marketing work. </a:t>
            </a:r>
            <a:endParaRPr lang="en-GB" altLang="en-US" smtClean="0">
              <a:latin typeface="Times New Roman" panose="02020603050405020304" pitchFamily="18" charset="0"/>
            </a:endParaRPr>
          </a:p>
          <a:p>
            <a:r>
              <a:rPr lang="en-US" altLang="en-US" smtClean="0">
                <a:latin typeface="Times New Roman" panose="02020603050405020304" pitchFamily="18" charset="0"/>
              </a:rPr>
              <a:t> </a:t>
            </a:r>
            <a:endParaRPr lang="en-GB" altLang="en-US" smtClean="0">
              <a:latin typeface="Times New Roman" panose="02020603050405020304" pitchFamily="18" charset="0"/>
            </a:endParaRPr>
          </a:p>
          <a:p>
            <a:endParaRPr lang="en-GB" altLang="en-US" smtClean="0">
              <a:latin typeface="Times New Roman" panose="02020603050405020304" pitchFamily="18" charset="0"/>
            </a:endParaRPr>
          </a:p>
          <a:p>
            <a:r>
              <a:rPr lang="en-US" altLang="en-US" smtClean="0">
                <a:latin typeface="Times New Roman" panose="02020603050405020304" pitchFamily="18" charset="0"/>
              </a:rPr>
              <a:t>In the meantime, the reports from the MAKEiTGOOD work provide lots of useful insight from young people that can help inform services that help young people navigate their personal relationships. This session and 3 others on the menu of sessions intend to share learning and support you to reflect on what might be useful in your setting.</a:t>
            </a:r>
            <a:endParaRPr lang="en-GB" altLang="en-US" smtClean="0">
              <a:latin typeface="Times New Roman" panose="02020603050405020304" pitchFamily="18" charset="0"/>
            </a:endParaRPr>
          </a:p>
          <a:p>
            <a:r>
              <a:rPr lang="en-US" altLang="en-US" smtClean="0">
                <a:latin typeface="Times New Roman" panose="02020603050405020304" pitchFamily="18" charset="0"/>
              </a:rPr>
              <a:t> </a:t>
            </a:r>
            <a:endParaRPr lang="en-GB" altLang="en-US" smtClean="0">
              <a:latin typeface="Times New Roman" panose="02020603050405020304" pitchFamily="18" charset="0"/>
            </a:endParaRPr>
          </a:p>
          <a:p>
            <a:r>
              <a:rPr lang="en-US" altLang="en-US" smtClean="0">
                <a:latin typeface="Times New Roman" panose="02020603050405020304" pitchFamily="18" charset="0"/>
              </a:rPr>
              <a:t>As this slide says: Rather than viewing young people’s relationships and sexual behaviour as problematic MAKEiTGOOD has been framed as open, positive and non-judgemental, seeking to engage young people in a conversation about what makes for a relationship (which might be sexual) that is good. </a:t>
            </a:r>
            <a:endParaRPr lang="en-GB" altLang="en-US" smtClean="0">
              <a:latin typeface="Times New Roman" panose="02020603050405020304" pitchFamily="18" charset="0"/>
            </a:endParaRPr>
          </a:p>
          <a:p>
            <a:r>
              <a:rPr lang="en-GB" altLang="en-US" smtClean="0">
                <a:latin typeface="Times New Roman" panose="02020603050405020304" pitchFamily="18" charset="0"/>
              </a:rPr>
              <a:t> </a:t>
            </a:r>
          </a:p>
          <a:p>
            <a:endParaRPr lang="en-GB" altLang="en-US" smtClean="0">
              <a:latin typeface="Times New Roman" panose="02020603050405020304" pitchFamily="18" charset="0"/>
            </a:endParaRPr>
          </a:p>
          <a:p>
            <a:r>
              <a:rPr lang="en-US" altLang="en-US" b="1" smtClean="0">
                <a:latin typeface="Times New Roman" panose="02020603050405020304" pitchFamily="18" charset="0"/>
              </a:rPr>
              <a:t> </a:t>
            </a:r>
            <a:endParaRPr lang="en-GB" altLang="en-US" smtClean="0">
              <a:latin typeface="Times New Roman" panose="02020603050405020304" pitchFamily="18" charset="0"/>
            </a:endParaRPr>
          </a:p>
          <a:p>
            <a:endParaRPr lang="en-US" altLang="en-US" smtClean="0">
              <a:latin typeface="Times New Roman" panose="02020603050405020304" pitchFamily="18" charset="0"/>
            </a:endParaRPr>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B22A19BA-3B92-4CB0-B7C6-ABE894D88250}" type="slidenum">
              <a:rPr lang="en-GB" altLang="en-US" sz="1300" smtClean="0"/>
              <a:pPr>
                <a:spcBef>
                  <a:spcPct val="0"/>
                </a:spcBef>
                <a:buClrTx/>
                <a:buSzPct val="45000"/>
                <a:buFontTx/>
                <a:buNone/>
              </a:pPr>
              <a:t>3</a:t>
            </a:fld>
            <a:endParaRPr lang="en-GB" altLang="en-US" sz="1300" smtClean="0"/>
          </a:p>
        </p:txBody>
      </p:sp>
    </p:spTree>
    <p:extLst>
      <p:ext uri="{BB962C8B-B14F-4D97-AF65-F5344CB8AC3E}">
        <p14:creationId xmlns:p14="http://schemas.microsoft.com/office/powerpoint/2010/main" xmlns="" val="296013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mtClean="0">
                <a:latin typeface="Times New Roman" panose="02020603050405020304" pitchFamily="18" charset="0"/>
              </a:rPr>
              <a:t>Drugs &amp; alcohol</a:t>
            </a:r>
          </a:p>
          <a:p>
            <a:r>
              <a:rPr lang="en-GB" altLang="en-US" smtClean="0">
                <a:latin typeface="Times New Roman" panose="02020603050405020304" pitchFamily="18" charset="0"/>
              </a:rPr>
              <a:t>Both these themes were part of the online consultation – but many of the issues highlight the wider vulnerabilities of young people.</a:t>
            </a:r>
          </a:p>
          <a:p>
            <a:r>
              <a:rPr lang="en-GB" altLang="en-US" smtClean="0">
                <a:latin typeface="Times New Roman" panose="02020603050405020304" pitchFamily="18" charset="0"/>
              </a:rPr>
              <a:t>For young people alcohol is stronly associated with having fun &amp; feelings of freedom &amp; confidence</a:t>
            </a:r>
          </a:p>
          <a:p>
            <a:r>
              <a:rPr lang="en-GB" altLang="en-US" smtClean="0">
                <a:latin typeface="Times New Roman" panose="02020603050405020304" pitchFamily="18" charset="0"/>
              </a:rPr>
              <a:t>Young people’s insight pays attention to the down side of alcohol in the context of relationships. They identify regret &amp; coercion as powerful considerations. This may highlight lack of self efficacy, vulnerabilities, poor understanding of consent in their emerging understanding &amp; experiences of personal relationships</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Views on drugs are mixed – linked to enjoyment &amp; partying with friends rather than being considered in terms of intimate or sexual relations. Drug use is seen as undermining trust, making a partner less reliable.</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Drug use is associated with risky sex…but the relationship is complex</a:t>
            </a:r>
          </a:p>
          <a:p>
            <a:r>
              <a:rPr lang="en-GB" altLang="en-US" smtClean="0">
                <a:latin typeface="Times New Roman" panose="02020603050405020304" pitchFamily="18" charset="0"/>
              </a:rPr>
              <a:t>Poor or ambivalent attitudes toward condom use and increased partner numbers are associated with drug use but research indicates that rather than being a causal 9 relationship – i.e. an individual uses drugs and does not use condoms – it is a young person’s longer term use of drugs that might indicate a propensity toward risk taking that might lead to increased partner numbers and reduction in the likelihood of using condoms in these sexual encounters</a:t>
            </a:r>
          </a:p>
        </p:txBody>
      </p:sp>
      <p:sp>
        <p:nvSpPr>
          <p:cNvPr id="21508"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A27C9635-30A3-49DF-9DC8-7189E95B32BB}" type="slidenum">
              <a:rPr lang="en-GB" altLang="en-US" sz="1300" smtClean="0"/>
              <a:pPr>
                <a:spcBef>
                  <a:spcPct val="0"/>
                </a:spcBef>
                <a:buClrTx/>
                <a:buSzPct val="45000"/>
                <a:buFontTx/>
                <a:buNone/>
              </a:pPr>
              <a:t>4</a:t>
            </a:fld>
            <a:endParaRPr lang="en-GB" altLang="en-US" sz="1300" smtClean="0"/>
          </a:p>
        </p:txBody>
      </p:sp>
    </p:spTree>
    <p:extLst>
      <p:ext uri="{BB962C8B-B14F-4D97-AF65-F5344CB8AC3E}">
        <p14:creationId xmlns:p14="http://schemas.microsoft.com/office/powerpoint/2010/main" xmlns="" val="61577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mtClean="0">
              <a:latin typeface="Times New Roman" panose="02020603050405020304" pitchFamily="18" charset="0"/>
            </a:endParaRPr>
          </a:p>
          <a:p>
            <a:pPr>
              <a:buFont typeface="Wingdings" panose="05000000000000000000" pitchFamily="2" charset="2"/>
              <a:buNone/>
            </a:pPr>
            <a:r>
              <a:rPr lang="en-GB" altLang="en-US" smtClean="0">
                <a:latin typeface="Times New Roman" panose="02020603050405020304" pitchFamily="18" charset="0"/>
              </a:rPr>
              <a:t>Work with the person not the topic</a:t>
            </a:r>
          </a:p>
          <a:p>
            <a:endParaRPr lang="en-GB" altLang="en-US" smtClean="0">
              <a:latin typeface="Times New Roman" panose="02020603050405020304" pitchFamily="18" charset="0"/>
            </a:endParaRPr>
          </a:p>
          <a:p>
            <a:endParaRPr lang="en-GB" altLang="en-US" smtClean="0">
              <a:latin typeface="Times New Roman" panose="02020603050405020304" pitchFamily="18" charset="0"/>
            </a:endParaRPr>
          </a:p>
          <a:p>
            <a:endParaRPr lang="en-GB" altLang="en-US" smtClean="0">
              <a:latin typeface="Times New Roman" panose="02020603050405020304" pitchFamily="18" charset="0"/>
            </a:endParaRPr>
          </a:p>
          <a:p>
            <a:endParaRPr lang="en-GB" altLang="en-US" b="1" smtClean="0">
              <a:latin typeface="Times New Roman" panose="02020603050405020304" pitchFamily="18" charset="0"/>
            </a:endParaRPr>
          </a:p>
          <a:p>
            <a:endParaRPr lang="en-GB" altLang="en-US" smtClean="0">
              <a:latin typeface="Times New Roman" panose="02020603050405020304" pitchFamily="18" charset="0"/>
            </a:endParaRPr>
          </a:p>
          <a:p>
            <a:endParaRPr lang="en-GB" altLang="en-US" smtClean="0">
              <a:latin typeface="Times New Roman" panose="02020603050405020304" pitchFamily="18" charset="0"/>
            </a:endParaRPr>
          </a:p>
          <a:p>
            <a:endParaRPr lang="en-US" altLang="en-US" b="1" smtClean="0">
              <a:latin typeface="Times New Roman" panose="02020603050405020304" pitchFamily="18" charset="0"/>
            </a:endParaRPr>
          </a:p>
          <a:p>
            <a:endParaRPr lang="en-US" altLang="en-US" b="1" smtClean="0">
              <a:latin typeface="Times New Roman" panose="02020603050405020304" pitchFamily="18" charset="0"/>
            </a:endParaRPr>
          </a:p>
          <a:p>
            <a:endParaRPr lang="en-US" altLang="en-US" b="1" smtClean="0">
              <a:latin typeface="Times New Roman" panose="02020603050405020304" pitchFamily="18" charset="0"/>
            </a:endParaRPr>
          </a:p>
          <a:p>
            <a:endParaRPr lang="en-US" altLang="en-US" b="1" smtClean="0">
              <a:latin typeface="Times New Roman" panose="02020603050405020304" pitchFamily="18" charset="0"/>
            </a:endParaRPr>
          </a:p>
          <a:p>
            <a:endParaRPr lang="en-US" altLang="en-US" b="1" smtClean="0">
              <a:latin typeface="Times New Roman" panose="02020603050405020304" pitchFamily="18" charset="0"/>
            </a:endParaRPr>
          </a:p>
          <a:p>
            <a:endParaRPr lang="en-GB" altLang="en-US" smtClean="0">
              <a:latin typeface="Times New Roman" panose="02020603050405020304" pitchFamily="18" charset="0"/>
            </a:endParaRPr>
          </a:p>
          <a:p>
            <a:endParaRPr lang="en-GB" altLang="en-US" smtClean="0">
              <a:latin typeface="Times New Roman" panose="02020603050405020304" pitchFamily="18" charset="0"/>
            </a:endParaRPr>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F5571A25-0C65-449C-A212-3D37932F62DC}" type="slidenum">
              <a:rPr lang="en-GB" altLang="en-US" sz="1300" smtClean="0"/>
              <a:pPr>
                <a:spcBef>
                  <a:spcPct val="0"/>
                </a:spcBef>
                <a:buClrTx/>
                <a:buSzPct val="45000"/>
                <a:buFontTx/>
                <a:buNone/>
              </a:pPr>
              <a:t>5</a:t>
            </a:fld>
            <a:endParaRPr lang="en-GB" altLang="en-US" sz="1300" smtClean="0"/>
          </a:p>
        </p:txBody>
      </p:sp>
    </p:spTree>
    <p:extLst>
      <p:ext uri="{BB962C8B-B14F-4D97-AF65-F5344CB8AC3E}">
        <p14:creationId xmlns:p14="http://schemas.microsoft.com/office/powerpoint/2010/main" xmlns="" val="223932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defTabSz="444411">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t>How pioneering cool2talk was when it was started 10 years ago. Undergone a few face lifts, but remains simple – tin of beans. It does what it says on the tin.</a:t>
            </a:r>
          </a:p>
          <a:p>
            <a:pPr defTabSz="444411">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p>
          <a:p>
            <a:pPr defTabSz="444411">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t>YP post a question and get an answer</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Cool2talk an interactive web site where young people in Tayside can get health related questions answered honestly &amp; correctly. It offers young people reassurance, encouragement, information &amp; advice on any health related issue as well as sign posting to appropriate services.</a:t>
            </a:r>
          </a:p>
          <a:p>
            <a:pPr>
              <a:spcBef>
                <a:spcPts val="445"/>
              </a:spcBef>
              <a:buClrTx/>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It offers a first step to getting help in situations where many young people may fall through the net because they are too worried or scared to talk to someone. Promoted to let young people know that they can ask questions about anything</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It is not a chat room or e-mail service. Users access the site through the internet – www.cool2talk.org.</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questions and answers are posted onto the site so that everyone can read them. All </a:t>
            </a:r>
            <a:r>
              <a:rPr lang="en-GB" dirty="0" err="1" smtClean="0">
                <a:ea typeface="Microsoft YaHei" pitchFamily="34" charset="-122"/>
              </a:rPr>
              <a:t>qu</a:t>
            </a:r>
            <a:r>
              <a:rPr lang="en-GB" dirty="0" smtClean="0">
                <a:ea typeface="Microsoft YaHei" pitchFamily="34" charset="-122"/>
              </a:rPr>
              <a:t> are answered within 24 hours</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Important link to other appropriate &amp; accessible services for young people. Through networking with services, able to sign post YP.</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smtClean="0">
                <a:ea typeface="Microsoft YaHei" pitchFamily="34" charset="-122"/>
              </a:rPr>
              <a:t>On site there is information &amp; </a:t>
            </a:r>
            <a:r>
              <a:rPr lang="en-GB" dirty="0" err="1" smtClean="0">
                <a:ea typeface="Microsoft YaHei" pitchFamily="34" charset="-122"/>
              </a:rPr>
              <a:t>weblinks</a:t>
            </a:r>
            <a:r>
              <a:rPr lang="en-GB" dirty="0" smtClean="0">
                <a:ea typeface="Microsoft YaHei" pitchFamily="34" charset="-122"/>
              </a:rPr>
              <a:t> on local services, a health </a:t>
            </a:r>
            <a:r>
              <a:rPr lang="en-GB" dirty="0" err="1" smtClean="0">
                <a:ea typeface="Microsoft YaHei" pitchFamily="34" charset="-122"/>
              </a:rPr>
              <a:t>infozone</a:t>
            </a:r>
            <a:r>
              <a:rPr lang="en-GB" dirty="0" smtClean="0">
                <a:ea typeface="Microsoft YaHei" pitchFamily="34" charset="-122"/>
              </a:rPr>
              <a:t> &amp; a facility for posting questions &amp; feedback on the site.</a:t>
            </a: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endParaRPr lang="en-GB" dirty="0" smtClean="0">
              <a:ea typeface="Microsoft YaHei" pitchFamily="34" charset="-122"/>
            </a:endParaRPr>
          </a:p>
          <a:p>
            <a:pPr>
              <a:spcBef>
                <a:spcPts val="445"/>
              </a:spcBef>
              <a:buFont typeface="Wingdings" pitchFamily="2" charset="2"/>
              <a:buChar char="Ø"/>
              <a:tabLst>
                <a:tab pos="0" algn="l"/>
                <a:tab pos="442840" algn="l"/>
                <a:tab pos="887251" algn="l"/>
                <a:tab pos="1331661" algn="l"/>
                <a:tab pos="1776072" algn="l"/>
                <a:tab pos="2220482" algn="l"/>
                <a:tab pos="2664893" algn="l"/>
                <a:tab pos="3109303" algn="l"/>
                <a:tab pos="3553714" algn="l"/>
                <a:tab pos="3998124" algn="l"/>
                <a:tab pos="4442535" algn="l"/>
                <a:tab pos="4886945" algn="l"/>
                <a:tab pos="5331356" algn="l"/>
                <a:tab pos="5775766" algn="l"/>
                <a:tab pos="6220177" algn="l"/>
                <a:tab pos="6664587" algn="l"/>
                <a:tab pos="7108998" algn="l"/>
                <a:tab pos="7553408" algn="l"/>
                <a:tab pos="7997819" algn="l"/>
                <a:tab pos="8442228" algn="l"/>
                <a:tab pos="8886639" algn="l"/>
              </a:tabLst>
              <a:defRPr/>
            </a:pPr>
            <a:r>
              <a:rPr lang="en-GB" dirty="0" err="1" smtClean="0">
                <a:ea typeface="Microsoft YaHei" pitchFamily="34" charset="-122"/>
              </a:rPr>
              <a:t>Yp</a:t>
            </a:r>
            <a:r>
              <a:rPr lang="en-GB" dirty="0" smtClean="0">
                <a:ea typeface="Microsoft YaHei" pitchFamily="34" charset="-122"/>
              </a:rPr>
              <a:t> are asked for basic info. For monitoring &amp; evaluation</a:t>
            </a:r>
          </a:p>
          <a:p>
            <a:pPr>
              <a:buFont typeface="Wingdings" pitchFamily="2" charset="2"/>
              <a:buChar char="Ø"/>
              <a:defRPr/>
            </a:pPr>
            <a:endParaRPr lang="en-GB" dirty="0" smtClean="0"/>
          </a:p>
        </p:txBody>
      </p:sp>
      <p:sp>
        <p:nvSpPr>
          <p:cNvPr id="25604"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68C0633E-F0F6-4295-855E-939654B344F6}" type="slidenum">
              <a:rPr lang="en-GB" altLang="en-US" sz="1300" smtClean="0"/>
              <a:pPr>
                <a:spcBef>
                  <a:spcPct val="0"/>
                </a:spcBef>
                <a:buClrTx/>
                <a:buSzPct val="45000"/>
                <a:buFontTx/>
                <a:buNone/>
              </a:pPr>
              <a:t>6</a:t>
            </a:fld>
            <a:endParaRPr lang="en-GB" altLang="en-US" sz="1300" smtClean="0"/>
          </a:p>
        </p:txBody>
      </p:sp>
    </p:spTree>
    <p:extLst>
      <p:ext uri="{BB962C8B-B14F-4D97-AF65-F5344CB8AC3E}">
        <p14:creationId xmlns:p14="http://schemas.microsoft.com/office/powerpoint/2010/main" xmlns="" val="420907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sz="7200" b="1" smtClean="0">
                <a:latin typeface="Times New Roman" panose="02020603050405020304" pitchFamily="18" charset="0"/>
              </a:rPr>
              <a:t>The way that young people use technology has changed rapidly and there have been requests from young people for an on line chat facility. Young people would receive anonymous support and answers to their questions in an instant messaging facility. Using the benefits of digital technology we can enhance an already well used and credible service.</a:t>
            </a:r>
          </a:p>
          <a:p>
            <a:endParaRPr lang="en-GB" altLang="en-US" sz="7200" b="1" smtClean="0">
              <a:latin typeface="Times New Roman" panose="02020603050405020304" pitchFamily="18" charset="0"/>
            </a:endParaRPr>
          </a:p>
          <a:p>
            <a:endParaRPr lang="en-GB" altLang="en-US" sz="7200" b="1" smtClean="0">
              <a:latin typeface="Times New Roman" panose="02020603050405020304" pitchFamily="18" charset="0"/>
            </a:endParaRPr>
          </a:p>
          <a:p>
            <a:r>
              <a:rPr lang="en-GB" altLang="en-US" sz="7200" b="1" smtClean="0">
                <a:latin typeface="Times New Roman" panose="02020603050405020304" pitchFamily="18" charset="0"/>
              </a:rPr>
              <a:t>Evidence shows that on line therapy gives people </a:t>
            </a:r>
            <a:endParaRPr lang="en-GB" altLang="en-US" sz="7200" smtClean="0">
              <a:latin typeface="Times New Roman" panose="02020603050405020304" pitchFamily="18" charset="0"/>
            </a:endParaRPr>
          </a:p>
          <a:p>
            <a:endParaRPr lang="en-GB" altLang="en-US" b="1" smtClean="0">
              <a:latin typeface="Times New Roman" panose="02020603050405020304" pitchFamily="18" charset="0"/>
            </a:endParaRPr>
          </a:p>
          <a:p>
            <a:endParaRPr lang="en-GB" altLang="en-US" b="1" smtClean="0">
              <a:latin typeface="Times New Roman" panose="02020603050405020304" pitchFamily="18" charset="0"/>
            </a:endParaRPr>
          </a:p>
          <a:p>
            <a:r>
              <a:rPr lang="en-GB" altLang="en-US" b="1" smtClean="0">
                <a:latin typeface="Times New Roman" panose="02020603050405020304" pitchFamily="18" charset="0"/>
              </a:rPr>
              <a:t>more choice about </a:t>
            </a:r>
            <a:r>
              <a:rPr lang="en-GB" altLang="en-US" smtClean="0">
                <a:latin typeface="Times New Roman" panose="02020603050405020304" pitchFamily="18" charset="0"/>
              </a:rPr>
              <a:t>how they engage with support services. On line support has a level of </a:t>
            </a:r>
            <a:r>
              <a:rPr lang="en-GB" altLang="en-US" b="1" smtClean="0">
                <a:latin typeface="Times New Roman" panose="02020603050405020304" pitchFamily="18" charset="0"/>
              </a:rPr>
              <a:t>anonyminity that transcends class, gender and race to make for a neutral environment that can either increase the building of rapport or increase the perception that rapport is building.</a:t>
            </a:r>
          </a:p>
          <a:p>
            <a:r>
              <a:rPr lang="en-GB" altLang="en-US" smtClean="0">
                <a:latin typeface="Times New Roman" panose="02020603050405020304" pitchFamily="18" charset="0"/>
              </a:rPr>
              <a:t>Qualitative research shows that young people prefer to use counselling on line because of the </a:t>
            </a:r>
            <a:r>
              <a:rPr lang="en-GB" altLang="en-US" b="1" smtClean="0">
                <a:latin typeface="Times New Roman" panose="02020603050405020304" pitchFamily="18" charset="0"/>
              </a:rPr>
              <a:t>anonymity</a:t>
            </a:r>
            <a:r>
              <a:rPr lang="en-GB" altLang="en-US" smtClean="0">
                <a:latin typeface="Times New Roman" panose="02020603050405020304" pitchFamily="18" charset="0"/>
              </a:rPr>
              <a:t>, it makes them feel safer and they can hide their emotions giving them </a:t>
            </a:r>
            <a:r>
              <a:rPr lang="en-GB" altLang="en-US" b="1" smtClean="0">
                <a:latin typeface="Times New Roman" panose="02020603050405020304" pitchFamily="18" charset="0"/>
              </a:rPr>
              <a:t>a shift in power dynamics.</a:t>
            </a:r>
          </a:p>
          <a:p>
            <a:r>
              <a:rPr lang="en-GB" altLang="en-US" smtClean="0">
                <a:latin typeface="Times New Roman" panose="02020603050405020304" pitchFamily="18" charset="0"/>
              </a:rPr>
              <a:t>Young people can make a </a:t>
            </a:r>
            <a:r>
              <a:rPr lang="en-GB" altLang="en-US" b="1" smtClean="0">
                <a:latin typeface="Times New Roman" panose="02020603050405020304" pitchFamily="18" charset="0"/>
              </a:rPr>
              <a:t>positive informed choice </a:t>
            </a:r>
            <a:r>
              <a:rPr lang="en-GB" altLang="en-US" smtClean="0">
                <a:latin typeface="Times New Roman" panose="02020603050405020304" pitchFamily="18" charset="0"/>
              </a:rPr>
              <a:t>about using the service, rather than by referral, meaning that they are more open to the options and support provided. On line services are demand led, where the young people are in control and agents of their own change. They receive an immediate response to the way they are feeling in real time.</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Wide range of topics that reflects questions asked on cool2talk– will look at this in next section</a:t>
            </a:r>
          </a:p>
          <a:p>
            <a:endParaRPr lang="en-GB" altLang="en-US" smtClean="0">
              <a:latin typeface="Times New Roman" panose="02020603050405020304" pitchFamily="18" charset="0"/>
            </a:endParaRPr>
          </a:p>
          <a:p>
            <a:endParaRPr lang="en-US" altLang="en-US" smtClean="0">
              <a:latin typeface="Times New Roman" panose="02020603050405020304" pitchFamily="18" charset="0"/>
            </a:endParaRPr>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DC8AD689-B2C2-43C0-957B-8CB964AE72B9}" type="slidenum">
              <a:rPr lang="en-GB" altLang="en-US" sz="1300" smtClean="0"/>
              <a:pPr>
                <a:spcBef>
                  <a:spcPct val="0"/>
                </a:spcBef>
                <a:buClrTx/>
                <a:buSzPct val="45000"/>
                <a:buFontTx/>
                <a:buNone/>
              </a:pPr>
              <a:t>7</a:t>
            </a:fld>
            <a:endParaRPr lang="en-GB" altLang="en-US" sz="1300" smtClean="0"/>
          </a:p>
        </p:txBody>
      </p:sp>
    </p:spTree>
    <p:extLst>
      <p:ext uri="{BB962C8B-B14F-4D97-AF65-F5344CB8AC3E}">
        <p14:creationId xmlns:p14="http://schemas.microsoft.com/office/powerpoint/2010/main" xmlns="" val="65874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F084DDED-9557-447F-AFE9-D7E6010C816F}" type="slidenum">
              <a:rPr lang="en-GB" altLang="en-US" sz="1300" smtClean="0">
                <a:cs typeface="Arial" panose="020B0604020202020204" pitchFamily="34" charset="0"/>
              </a:rPr>
              <a:pPr>
                <a:spcBef>
                  <a:spcPct val="0"/>
                </a:spcBef>
                <a:buClrTx/>
                <a:buSzPct val="45000"/>
                <a:buFontTx/>
                <a:buNone/>
              </a:pPr>
              <a:t>8</a:t>
            </a:fld>
            <a:endParaRPr lang="en-GB" altLang="en-US" sz="1300" smtClean="0">
              <a:cs typeface="Arial" panose="020B0604020202020204" pitchFamily="34" charset="0"/>
            </a:endParaRPr>
          </a:p>
        </p:txBody>
      </p:sp>
      <p:sp>
        <p:nvSpPr>
          <p:cNvPr id="29699"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FA5DEADF-2A8C-4D4C-841A-4F23700180D5}" type="slidenum">
              <a:rPr lang="en-GB" altLang="en-US" sz="1300">
                <a:cs typeface="Arial" panose="020B0604020202020204" pitchFamily="34" charset="0"/>
              </a:rPr>
              <a:pPr algn="r">
                <a:spcBef>
                  <a:spcPct val="0"/>
                </a:spcBef>
                <a:buClrTx/>
              </a:pPr>
              <a:t>8</a:t>
            </a:fld>
            <a:endParaRPr lang="en-GB" altLang="en-US" sz="1300">
              <a:cs typeface="Arial" panose="020B0604020202020204" pitchFamily="34" charset="0"/>
            </a:endParaRPr>
          </a:p>
        </p:txBody>
      </p:sp>
      <p:sp>
        <p:nvSpPr>
          <p:cNvPr id="29700"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29701" name="Text Box 3"/>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r>
              <a:rPr lang="en-GB" altLang="en-US" smtClean="0">
                <a:latin typeface="Times New Roman" panose="02020603050405020304" pitchFamily="18" charset="0"/>
                <a:ea typeface="Microsoft YaHei" panose="020B0503020204020204" pitchFamily="34" charset="-122"/>
              </a:rPr>
              <a:t>Above all cool2talk represents young people’s voices.  Over 25,000 young people have posted questions on the site over the last 5 years.  This provides an extraordinary data base for professionals on the current issues that affect young people, and have come directly from young people. As a resource it often shows trends in areas. </a:t>
            </a:r>
          </a:p>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r>
              <a:rPr lang="en-GB" altLang="en-US" smtClean="0">
                <a:latin typeface="Times New Roman" panose="02020603050405020304" pitchFamily="18" charset="0"/>
                <a:ea typeface="Microsoft YaHei" panose="020B0503020204020204" pitchFamily="34" charset="-122"/>
              </a:rPr>
              <a:t>For young people the site provides reassurance and many young people come on the site to read the questions only.  This is reflected in some of the Talkback comments.  This re-enforces normality and that many young people are worried about the same things.</a:t>
            </a:r>
          </a:p>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endParaRPr lang="en-GB" altLang="en-US" smtClean="0">
              <a:latin typeface="Times New Roman" panose="02020603050405020304" pitchFamily="18" charset="0"/>
              <a:ea typeface="Microsoft YaHei" panose="020B0503020204020204" pitchFamily="34" charset="-122"/>
            </a:endParaRPr>
          </a:p>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r>
              <a:rPr lang="en-GB" altLang="en-US" smtClean="0">
                <a:latin typeface="Times New Roman" panose="02020603050405020304" pitchFamily="18" charset="0"/>
                <a:ea typeface="Microsoft YaHei" panose="020B0503020204020204" pitchFamily="34" charset="-122"/>
              </a:rPr>
              <a:t>Smarter about integrating site into other services &amp; promotions. Eg syphilis campaign, teenpre &amp; yp strategy consultation, promoting NeedTayknow….with updating site….</a:t>
            </a:r>
          </a:p>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endParaRPr lang="en-GB" altLang="en-US" smtClean="0">
              <a:latin typeface="Times New Roman" panose="02020603050405020304" pitchFamily="18" charset="0"/>
              <a:ea typeface="Microsoft YaHei" panose="020B0503020204020204" pitchFamily="34" charset="-122"/>
            </a:endParaRPr>
          </a:p>
          <a:p>
            <a:pPr>
              <a:spcBef>
                <a:spcPts val="450"/>
              </a:spcBef>
              <a:buClrTx/>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pPr>
            <a:endParaRPr lang="en-GB" altLang="en-US" smtClean="0">
              <a:latin typeface="Times New Roman" panose="02020603050405020304" pitchFamily="18" charset="0"/>
              <a:ea typeface="Microsoft YaHei" panose="020B0503020204020204" pitchFamily="34" charset="-122"/>
            </a:endParaRPr>
          </a:p>
        </p:txBody>
      </p:sp>
      <p:sp>
        <p:nvSpPr>
          <p:cNvPr id="29702" name="Text Box 4"/>
          <p:cNvSpPr txBox="1">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9pPr>
          </a:lstStyle>
          <a:p>
            <a:pPr algn="r">
              <a:spcBef>
                <a:spcPct val="0"/>
              </a:spcBef>
              <a:buClrTx/>
            </a:pPr>
            <a:fld id="{B393708D-1953-4002-993F-EAE3DFB437DC}" type="slidenum">
              <a:rPr lang="en-GB" altLang="en-US" sz="1300">
                <a:solidFill>
                  <a:srgbClr val="FFFFFF"/>
                </a:solidFill>
              </a:rPr>
              <a:pPr algn="r">
                <a:spcBef>
                  <a:spcPct val="0"/>
                </a:spcBef>
                <a:buClrTx/>
              </a:pPr>
              <a:t>8</a:t>
            </a:fld>
            <a:endParaRPr lang="en-GB" altLang="en-US" sz="1300">
              <a:solidFill>
                <a:srgbClr val="FFFFFF"/>
              </a:solidFill>
            </a:endParaRPr>
          </a:p>
        </p:txBody>
      </p:sp>
    </p:spTree>
    <p:extLst>
      <p:ext uri="{BB962C8B-B14F-4D97-AF65-F5344CB8AC3E}">
        <p14:creationId xmlns:p14="http://schemas.microsoft.com/office/powerpoint/2010/main" xmlns="" val="11260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212725" indent="-209550">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3850" algn="l"/>
              </a:tabLst>
              <a:defRPr sz="1200">
                <a:solidFill>
                  <a:srgbClr val="000000"/>
                </a:solidFill>
                <a:latin typeface="Times New Roman" panose="02020603050405020304" pitchFamily="18" charset="0"/>
              </a:defRPr>
            </a:lvl9pPr>
          </a:lstStyle>
          <a:p>
            <a:pPr>
              <a:spcBef>
                <a:spcPct val="0"/>
              </a:spcBef>
              <a:buClrTx/>
              <a:buSzPct val="45000"/>
              <a:buFontTx/>
              <a:buNone/>
            </a:pPr>
            <a:fld id="{13E0238E-242B-4D27-B745-A4A9C7B96B61}" type="slidenum">
              <a:rPr lang="en-GB" altLang="en-US" sz="1300" smtClean="0">
                <a:cs typeface="Arial" panose="020B0604020202020204" pitchFamily="34" charset="0"/>
              </a:rPr>
              <a:pPr>
                <a:spcBef>
                  <a:spcPct val="0"/>
                </a:spcBef>
                <a:buClrTx/>
                <a:buSzPct val="45000"/>
                <a:buFontTx/>
                <a:buNone/>
              </a:pPr>
              <a:t>9</a:t>
            </a:fld>
            <a:endParaRPr lang="en-GB" altLang="en-US" sz="1300" smtClean="0">
              <a:cs typeface="Arial" panose="020B0604020202020204" pitchFamily="34" charset="0"/>
            </a:endParaRPr>
          </a:p>
        </p:txBody>
      </p:sp>
      <p:sp>
        <p:nvSpPr>
          <p:cNvPr id="31747" name="Text Box 1"/>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marL="212725" indent="-209550">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212725" algn="l"/>
                <a:tab pos="655638" algn="l"/>
                <a:tab pos="1100138" algn="l"/>
                <a:tab pos="1544638" algn="l"/>
                <a:tab pos="1989138" algn="l"/>
                <a:tab pos="2433638" algn="l"/>
                <a:tab pos="2878138" algn="l"/>
                <a:tab pos="3322638" algn="l"/>
                <a:tab pos="3767138" algn="l"/>
                <a:tab pos="4211638" algn="l"/>
                <a:tab pos="4654550" algn="l"/>
                <a:tab pos="5099050" algn="l"/>
                <a:tab pos="5543550" algn="l"/>
                <a:tab pos="5988050" algn="l"/>
                <a:tab pos="6432550" algn="l"/>
                <a:tab pos="6877050" algn="l"/>
                <a:tab pos="7321550" algn="l"/>
                <a:tab pos="7766050" algn="l"/>
                <a:tab pos="8210550" algn="l"/>
                <a:tab pos="8655050" algn="l"/>
                <a:tab pos="9099550" algn="l"/>
              </a:tabLst>
              <a:defRPr sz="1200">
                <a:solidFill>
                  <a:srgbClr val="000000"/>
                </a:solidFill>
                <a:latin typeface="Times New Roman" panose="02020603050405020304" pitchFamily="18" charset="0"/>
              </a:defRPr>
            </a:lvl9pPr>
          </a:lstStyle>
          <a:p>
            <a:pPr algn="r">
              <a:spcBef>
                <a:spcPct val="0"/>
              </a:spcBef>
              <a:buClrTx/>
            </a:pPr>
            <a:fld id="{CF7ADC3F-5CD8-44C0-B6E8-A8FB5C069063}" type="slidenum">
              <a:rPr lang="en-GB" altLang="en-US" sz="1300">
                <a:cs typeface="Arial" panose="020B0604020202020204" pitchFamily="34" charset="0"/>
              </a:rPr>
              <a:pPr algn="r">
                <a:spcBef>
                  <a:spcPct val="0"/>
                </a:spcBef>
                <a:buClrTx/>
              </a:pPr>
              <a:t>9</a:t>
            </a:fld>
            <a:endParaRPr lang="en-GB" altLang="en-US" sz="1300">
              <a:cs typeface="Arial" panose="020B0604020202020204" pitchFamily="34" charset="0"/>
            </a:endParaRPr>
          </a:p>
        </p:txBody>
      </p:sp>
      <p:sp>
        <p:nvSpPr>
          <p:cNvPr id="31748"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31749" name="Rectangle 3"/>
          <p:cNvSpPr>
            <a:spLocks noGrp="1" noChangeArrowheads="1"/>
          </p:cNvSpPr>
          <p:nvPr>
            <p:ph type="body" idx="1"/>
          </p:nvPr>
        </p:nvSpPr>
        <p:spPr>
          <a:xfrm>
            <a:off x="679450" y="4714875"/>
            <a:ext cx="5440363" cy="4468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
        <p:nvSpPr>
          <p:cNvPr id="31750" name="Text Box 4"/>
          <p:cNvSpPr txBox="1">
            <a:spLocks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5438" tIns="47719" rIns="95438" bIns="47719" anchor="b"/>
          <a:lstStyle>
            <a:lvl1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5825" algn="l"/>
                <a:tab pos="1330325" algn="l"/>
                <a:tab pos="1774825" algn="l"/>
                <a:tab pos="2219325" algn="l"/>
                <a:tab pos="2663825" algn="l"/>
                <a:tab pos="3108325" algn="l"/>
                <a:tab pos="3552825" algn="l"/>
                <a:tab pos="3997325" algn="l"/>
                <a:tab pos="4441825" algn="l"/>
                <a:tab pos="4886325" algn="l"/>
                <a:tab pos="5330825" algn="l"/>
                <a:tab pos="5775325" algn="l"/>
                <a:tab pos="6219825" algn="l"/>
                <a:tab pos="6664325" algn="l"/>
                <a:tab pos="7108825" algn="l"/>
                <a:tab pos="7553325" algn="l"/>
                <a:tab pos="7996238" algn="l"/>
                <a:tab pos="8440738" algn="l"/>
                <a:tab pos="8885238" algn="l"/>
              </a:tabLst>
              <a:defRPr sz="1200">
                <a:solidFill>
                  <a:srgbClr val="000000"/>
                </a:solidFill>
                <a:latin typeface="Times New Roman" panose="02020603050405020304" pitchFamily="18" charset="0"/>
              </a:defRPr>
            </a:lvl9pPr>
          </a:lstStyle>
          <a:p>
            <a:pPr algn="r">
              <a:spcBef>
                <a:spcPct val="0"/>
              </a:spcBef>
              <a:buClrTx/>
            </a:pPr>
            <a:fld id="{1CB9D0CC-5DC8-40B4-860A-76E144285295}" type="slidenum">
              <a:rPr lang="en-GB" altLang="en-US" sz="1300">
                <a:solidFill>
                  <a:srgbClr val="FFFFFF"/>
                </a:solidFill>
              </a:rPr>
              <a:pPr algn="r">
                <a:spcBef>
                  <a:spcPct val="0"/>
                </a:spcBef>
                <a:buClrTx/>
              </a:pPr>
              <a:t>9</a:t>
            </a:fld>
            <a:endParaRPr lang="en-GB" altLang="en-US" sz="1300">
              <a:solidFill>
                <a:srgbClr val="FFFFFF"/>
              </a:solidFill>
            </a:endParaRPr>
          </a:p>
        </p:txBody>
      </p:sp>
    </p:spTree>
    <p:extLst>
      <p:ext uri="{BB962C8B-B14F-4D97-AF65-F5344CB8AC3E}">
        <p14:creationId xmlns:p14="http://schemas.microsoft.com/office/powerpoint/2010/main" xmlns="" val="273378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idx="10"/>
          </p:nvPr>
        </p:nvSpPr>
        <p:spPr/>
        <p:txBody>
          <a:bodyPr/>
          <a:lstStyle>
            <a:lvl1pPr>
              <a:defRPr/>
            </a:lvl1pPr>
          </a:lstStyle>
          <a:p>
            <a:pPr>
              <a:defRPr/>
            </a:pPr>
            <a:fld id="{81451889-0C47-4C6A-ADAE-790D435C90B0}" type="slidenum">
              <a:rPr lang="en-GB" altLang="en-US"/>
              <a:pPr>
                <a:defRPr/>
              </a:pPr>
              <a:t>‹#›</a:t>
            </a:fld>
            <a:endParaRPr lang="en-GB" altLang="en-US"/>
          </a:p>
        </p:txBody>
      </p:sp>
    </p:spTree>
    <p:extLst>
      <p:ext uri="{BB962C8B-B14F-4D97-AF65-F5344CB8AC3E}">
        <p14:creationId xmlns:p14="http://schemas.microsoft.com/office/powerpoint/2010/main" xmlns="" val="385193142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idx="10"/>
          </p:nvPr>
        </p:nvSpPr>
        <p:spPr/>
        <p:txBody>
          <a:bodyPr/>
          <a:lstStyle>
            <a:lvl1pPr>
              <a:defRPr/>
            </a:lvl1pPr>
          </a:lstStyle>
          <a:p>
            <a:pPr>
              <a:defRPr/>
            </a:pPr>
            <a:fld id="{50A19CCE-F599-4723-872E-168C916FCF94}" type="slidenum">
              <a:rPr lang="en-GB" altLang="en-US"/>
              <a:pPr>
                <a:defRPr/>
              </a:pPr>
              <a:t>‹#›</a:t>
            </a:fld>
            <a:endParaRPr lang="en-GB" altLang="en-US"/>
          </a:p>
        </p:txBody>
      </p:sp>
    </p:spTree>
    <p:extLst>
      <p:ext uri="{BB962C8B-B14F-4D97-AF65-F5344CB8AC3E}">
        <p14:creationId xmlns:p14="http://schemas.microsoft.com/office/powerpoint/2010/main" xmlns="" val="1030223568"/>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1900" y="1676400"/>
            <a:ext cx="1747838" cy="43767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676400"/>
            <a:ext cx="5092700" cy="4376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idx="10"/>
          </p:nvPr>
        </p:nvSpPr>
        <p:spPr/>
        <p:txBody>
          <a:bodyPr/>
          <a:lstStyle>
            <a:lvl1pPr>
              <a:defRPr/>
            </a:lvl1pPr>
          </a:lstStyle>
          <a:p>
            <a:pPr>
              <a:defRPr/>
            </a:pPr>
            <a:fld id="{1E0B8F31-FBA3-4FA9-8B7A-967DB1FC797D}" type="slidenum">
              <a:rPr lang="en-GB" altLang="en-US"/>
              <a:pPr>
                <a:defRPr/>
              </a:pPr>
              <a:t>‹#›</a:t>
            </a:fld>
            <a:endParaRPr lang="en-GB" altLang="en-US"/>
          </a:p>
        </p:txBody>
      </p:sp>
    </p:spTree>
    <p:extLst>
      <p:ext uri="{BB962C8B-B14F-4D97-AF65-F5344CB8AC3E}">
        <p14:creationId xmlns:p14="http://schemas.microsoft.com/office/powerpoint/2010/main" xmlns="" val="176405261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idx="10"/>
          </p:nvPr>
        </p:nvSpPr>
        <p:spPr/>
        <p:txBody>
          <a:bodyPr/>
          <a:lstStyle>
            <a:lvl1pPr>
              <a:defRPr/>
            </a:lvl1pPr>
          </a:lstStyle>
          <a:p>
            <a:pPr>
              <a:defRPr/>
            </a:pPr>
            <a:fld id="{BA131BD5-F3D1-4504-A0FA-818A1D13FD98}" type="slidenum">
              <a:rPr lang="en-GB" altLang="en-US"/>
              <a:pPr>
                <a:defRPr/>
              </a:pPr>
              <a:t>‹#›</a:t>
            </a:fld>
            <a:endParaRPr lang="en-GB" altLang="en-US"/>
          </a:p>
        </p:txBody>
      </p:sp>
    </p:spTree>
    <p:extLst>
      <p:ext uri="{BB962C8B-B14F-4D97-AF65-F5344CB8AC3E}">
        <p14:creationId xmlns:p14="http://schemas.microsoft.com/office/powerpoint/2010/main" xmlns="" val="1196029097"/>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p:txBody>
          <a:bodyPr/>
          <a:lstStyle>
            <a:lvl1pPr>
              <a:defRPr/>
            </a:lvl1pPr>
          </a:lstStyle>
          <a:p>
            <a:pPr>
              <a:defRPr/>
            </a:pPr>
            <a:fld id="{16EAD8FD-5F0F-4122-B4FB-542AB936E2CA}" type="slidenum">
              <a:rPr lang="en-GB" altLang="en-US"/>
              <a:pPr>
                <a:defRPr/>
              </a:pPr>
              <a:t>‹#›</a:t>
            </a:fld>
            <a:endParaRPr lang="en-GB" altLang="en-US"/>
          </a:p>
        </p:txBody>
      </p:sp>
    </p:spTree>
    <p:extLst>
      <p:ext uri="{BB962C8B-B14F-4D97-AF65-F5344CB8AC3E}">
        <p14:creationId xmlns:p14="http://schemas.microsoft.com/office/powerpoint/2010/main" xmlns="" val="185942226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832100"/>
            <a:ext cx="3419475" cy="322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2832100"/>
            <a:ext cx="3421063" cy="322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idx="10"/>
          </p:nvPr>
        </p:nvSpPr>
        <p:spPr/>
        <p:txBody>
          <a:bodyPr/>
          <a:lstStyle>
            <a:lvl1pPr>
              <a:defRPr/>
            </a:lvl1pPr>
          </a:lstStyle>
          <a:p>
            <a:pPr>
              <a:defRPr/>
            </a:pPr>
            <a:fld id="{070942B9-DCFE-43E8-9D9E-01EEAF97B24C}" type="slidenum">
              <a:rPr lang="en-GB" altLang="en-US"/>
              <a:pPr>
                <a:defRPr/>
              </a:pPr>
              <a:t>‹#›</a:t>
            </a:fld>
            <a:endParaRPr lang="en-GB" altLang="en-US"/>
          </a:p>
        </p:txBody>
      </p:sp>
    </p:spTree>
    <p:extLst>
      <p:ext uri="{BB962C8B-B14F-4D97-AF65-F5344CB8AC3E}">
        <p14:creationId xmlns:p14="http://schemas.microsoft.com/office/powerpoint/2010/main" xmlns="" val="332566830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idx="10"/>
          </p:nvPr>
        </p:nvSpPr>
        <p:spPr/>
        <p:txBody>
          <a:bodyPr/>
          <a:lstStyle>
            <a:lvl1pPr>
              <a:defRPr/>
            </a:lvl1pPr>
          </a:lstStyle>
          <a:p>
            <a:pPr>
              <a:defRPr/>
            </a:pPr>
            <a:fld id="{4D47E77E-8B86-464A-A0CF-A914BB8C6481}" type="slidenum">
              <a:rPr lang="en-GB" altLang="en-US"/>
              <a:pPr>
                <a:defRPr/>
              </a:pPr>
              <a:t>‹#›</a:t>
            </a:fld>
            <a:endParaRPr lang="en-GB" altLang="en-US"/>
          </a:p>
        </p:txBody>
      </p:sp>
    </p:spTree>
    <p:extLst>
      <p:ext uri="{BB962C8B-B14F-4D97-AF65-F5344CB8AC3E}">
        <p14:creationId xmlns:p14="http://schemas.microsoft.com/office/powerpoint/2010/main" xmlns="" val="4517858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idx="10"/>
          </p:nvPr>
        </p:nvSpPr>
        <p:spPr/>
        <p:txBody>
          <a:bodyPr/>
          <a:lstStyle>
            <a:lvl1pPr>
              <a:defRPr/>
            </a:lvl1pPr>
          </a:lstStyle>
          <a:p>
            <a:pPr>
              <a:defRPr/>
            </a:pPr>
            <a:fld id="{2FBF7823-FBC6-4F2A-88A5-3A9692C39C97}" type="slidenum">
              <a:rPr lang="en-GB" altLang="en-US"/>
              <a:pPr>
                <a:defRPr/>
              </a:pPr>
              <a:t>‹#›</a:t>
            </a:fld>
            <a:endParaRPr lang="en-GB" altLang="en-US"/>
          </a:p>
        </p:txBody>
      </p:sp>
    </p:spTree>
    <p:extLst>
      <p:ext uri="{BB962C8B-B14F-4D97-AF65-F5344CB8AC3E}">
        <p14:creationId xmlns:p14="http://schemas.microsoft.com/office/powerpoint/2010/main" xmlns="" val="334105568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p:txBody>
          <a:bodyPr/>
          <a:lstStyle>
            <a:lvl1pPr>
              <a:defRPr/>
            </a:lvl1pPr>
          </a:lstStyle>
          <a:p>
            <a:pPr>
              <a:defRPr/>
            </a:pPr>
            <a:fld id="{66BA0CCF-80F1-4695-9A2A-8F4CFEBDFAFF}" type="slidenum">
              <a:rPr lang="en-GB" altLang="en-US"/>
              <a:pPr>
                <a:defRPr/>
              </a:pPr>
              <a:t>‹#›</a:t>
            </a:fld>
            <a:endParaRPr lang="en-GB" altLang="en-US"/>
          </a:p>
        </p:txBody>
      </p:sp>
    </p:spTree>
    <p:extLst>
      <p:ext uri="{BB962C8B-B14F-4D97-AF65-F5344CB8AC3E}">
        <p14:creationId xmlns:p14="http://schemas.microsoft.com/office/powerpoint/2010/main" xmlns="" val="291936428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p:txBody>
          <a:bodyPr/>
          <a:lstStyle>
            <a:lvl1pPr>
              <a:defRPr/>
            </a:lvl1pPr>
          </a:lstStyle>
          <a:p>
            <a:pPr>
              <a:defRPr/>
            </a:pPr>
            <a:fld id="{76C9B07E-3628-4C41-899B-FFC0CB788A58}" type="slidenum">
              <a:rPr lang="en-GB" altLang="en-US"/>
              <a:pPr>
                <a:defRPr/>
              </a:pPr>
              <a:t>‹#›</a:t>
            </a:fld>
            <a:endParaRPr lang="en-GB" altLang="en-US"/>
          </a:p>
        </p:txBody>
      </p:sp>
    </p:spTree>
    <p:extLst>
      <p:ext uri="{BB962C8B-B14F-4D97-AF65-F5344CB8AC3E}">
        <p14:creationId xmlns:p14="http://schemas.microsoft.com/office/powerpoint/2010/main" xmlns="" val="243289976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p:txBody>
          <a:bodyPr/>
          <a:lstStyle>
            <a:lvl1pPr>
              <a:defRPr/>
            </a:lvl1pPr>
          </a:lstStyle>
          <a:p>
            <a:pPr>
              <a:defRPr/>
            </a:pPr>
            <a:fld id="{F0CF59C1-4277-4138-B9C8-52FE3D48DA20}" type="slidenum">
              <a:rPr lang="en-GB" altLang="en-US"/>
              <a:pPr>
                <a:defRPr/>
              </a:pPr>
              <a:t>‹#›</a:t>
            </a:fld>
            <a:endParaRPr lang="en-GB" altLang="en-US"/>
          </a:p>
        </p:txBody>
      </p:sp>
    </p:spTree>
    <p:extLst>
      <p:ext uri="{BB962C8B-B14F-4D97-AF65-F5344CB8AC3E}">
        <p14:creationId xmlns:p14="http://schemas.microsoft.com/office/powerpoint/2010/main" xmlns="" val="143222325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27" name="Rectangle 2"/>
          <p:cNvSpPr>
            <a:spLocks noGrp="1" noChangeArrowheads="1"/>
          </p:cNvSpPr>
          <p:nvPr>
            <p:ph type="body" idx="1"/>
          </p:nvPr>
        </p:nvSpPr>
        <p:spPr bwMode="auto">
          <a:xfrm>
            <a:off x="1066800" y="2832100"/>
            <a:ext cx="6992938" cy="322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Rectangle 3"/>
          <p:cNvSpPr>
            <a:spLocks noGrp="1" noChangeArrowheads="1"/>
          </p:cNvSpPr>
          <p:nvPr>
            <p:ph type="title"/>
          </p:nvPr>
        </p:nvSpPr>
        <p:spPr bwMode="auto">
          <a:xfrm>
            <a:off x="1066800" y="1676400"/>
            <a:ext cx="6992938"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9" name="Text Box 4"/>
          <p:cNvSpPr txBox="1">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30" name="Text Box 5"/>
          <p:cNvSpPr txBox="1">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4" name="Rectangle 6"/>
          <p:cNvSpPr>
            <a:spLocks noGrp="1" noChangeArrowheads="1"/>
          </p:cNvSpPr>
          <p:nvPr>
            <p:ph type="sldNum"/>
          </p:nvPr>
        </p:nvSpPr>
        <p:spPr bwMode="auto">
          <a:xfrm>
            <a:off x="6553200" y="6248400"/>
            <a:ext cx="1900238" cy="45243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eaLnBrk="1">
              <a:buClrTx/>
              <a:buSzPct val="100000"/>
              <a:buFontTx/>
              <a:buNone/>
              <a:defRPr sz="1400">
                <a:solidFill>
                  <a:srgbClr val="000000"/>
                </a:solidFill>
              </a:defRPr>
            </a:lvl1pPr>
          </a:lstStyle>
          <a:p>
            <a:pPr>
              <a:defRPr/>
            </a:pPr>
            <a:fld id="{50F1C148-7AD9-4FD8-9F3E-5747C79C905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advClick="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99"/>
          </a:solidFill>
          <a:latin typeface="StoneSansSemibold"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99"/>
          </a:solidFill>
          <a:latin typeface="StoneSansSemibold"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99"/>
          </a:solidFill>
          <a:latin typeface="StoneSansSemibold"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600">
          <a:solidFill>
            <a:srgbClr val="000099"/>
          </a:solidFill>
          <a:latin typeface="StoneSansSemibold"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000099"/>
          </a:solidFill>
          <a:latin typeface="StoneSansSemibold"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000099"/>
          </a:solidFill>
          <a:latin typeface="StoneSansSemibold"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000099"/>
          </a:solidFill>
          <a:latin typeface="StoneSansSemibold"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000099"/>
          </a:solidFill>
          <a:latin typeface="StoneSansSemibold" pitchFamily="32" charset="0"/>
          <a:ea typeface="Microsoft YaHei" charset="-122"/>
        </a:defRPr>
      </a:lvl9pPr>
    </p:titleStyle>
    <p:bodyStyle>
      <a:lvl1pPr marL="342900" indent="-342900" algn="l" defTabSz="449263" rtl="0" eaLnBrk="0" fontAlgn="base" hangingPunct="0">
        <a:lnSpc>
          <a:spcPct val="90000"/>
        </a:lnSpc>
        <a:spcBef>
          <a:spcPts val="750"/>
        </a:spcBef>
        <a:spcAft>
          <a:spcPct val="0"/>
        </a:spcAft>
        <a:buClr>
          <a:srgbClr val="000000"/>
        </a:buClr>
        <a:buSzPct val="100000"/>
        <a:buFont typeface="Times New Roman" pitchFamily="18" charset="0"/>
        <a:defRPr sz="3000">
          <a:solidFill>
            <a:srgbClr val="000099"/>
          </a:solidFill>
          <a:latin typeface="+mn-lt"/>
          <a:ea typeface="+mn-ea"/>
          <a:cs typeface="+mn-cs"/>
        </a:defRPr>
      </a:lvl1pPr>
      <a:lvl2pPr marL="742950" indent="-285750" algn="l" defTabSz="449263" rtl="0" eaLnBrk="0" fontAlgn="base" hangingPunct="0">
        <a:lnSpc>
          <a:spcPct val="90000"/>
        </a:lnSpc>
        <a:spcBef>
          <a:spcPts val="750"/>
        </a:spcBef>
        <a:spcAft>
          <a:spcPct val="0"/>
        </a:spcAft>
        <a:buClr>
          <a:srgbClr val="000000"/>
        </a:buClr>
        <a:buSzPct val="100000"/>
        <a:buFont typeface="Times New Roman" pitchFamily="18" charset="0"/>
        <a:defRPr sz="3000">
          <a:solidFill>
            <a:srgbClr val="000099"/>
          </a:solidFill>
          <a:latin typeface="+mn-lt"/>
          <a:ea typeface="+mn-ea"/>
        </a:defRPr>
      </a:lvl2pPr>
      <a:lvl3pPr marL="1143000" indent="-228600" algn="l" defTabSz="449263" rtl="0" eaLnBrk="0" fontAlgn="base" hangingPunct="0">
        <a:lnSpc>
          <a:spcPct val="90000"/>
        </a:lnSpc>
        <a:spcBef>
          <a:spcPts val="750"/>
        </a:spcBef>
        <a:spcAft>
          <a:spcPct val="0"/>
        </a:spcAft>
        <a:buClr>
          <a:srgbClr val="000000"/>
        </a:buClr>
        <a:buSzPct val="100000"/>
        <a:buFont typeface="Times New Roman" pitchFamily="18" charset="0"/>
        <a:defRPr sz="3000">
          <a:solidFill>
            <a:srgbClr val="000099"/>
          </a:solidFill>
          <a:latin typeface="+mn-lt"/>
          <a:ea typeface="+mn-ea"/>
        </a:defRPr>
      </a:lvl3pPr>
      <a:lvl4pPr marL="1600200" indent="-228600" algn="l" defTabSz="449263" rtl="0" eaLnBrk="0" fontAlgn="base" hangingPunct="0">
        <a:lnSpc>
          <a:spcPct val="90000"/>
        </a:lnSpc>
        <a:spcBef>
          <a:spcPts val="750"/>
        </a:spcBef>
        <a:spcAft>
          <a:spcPct val="0"/>
        </a:spcAft>
        <a:buClr>
          <a:srgbClr val="000000"/>
        </a:buClr>
        <a:buSzPct val="100000"/>
        <a:buFont typeface="Times New Roman" pitchFamily="18" charset="0"/>
        <a:defRPr sz="3000">
          <a:solidFill>
            <a:srgbClr val="000099"/>
          </a:solidFill>
          <a:latin typeface="+mn-lt"/>
          <a:ea typeface="+mn-ea"/>
        </a:defRPr>
      </a:lvl4pPr>
      <a:lvl5pPr marL="2057400" indent="-228600" algn="l" defTabSz="449263" rtl="0" eaLnBrk="0" fontAlgn="base" hangingPunct="0">
        <a:lnSpc>
          <a:spcPct val="90000"/>
        </a:lnSpc>
        <a:spcBef>
          <a:spcPts val="750"/>
        </a:spcBef>
        <a:spcAft>
          <a:spcPct val="0"/>
        </a:spcAft>
        <a:buClr>
          <a:srgbClr val="000000"/>
        </a:buClr>
        <a:buSzPct val="100000"/>
        <a:buFont typeface="Times New Roman" pitchFamily="18" charset="0"/>
        <a:defRPr sz="3000">
          <a:solidFill>
            <a:srgbClr val="000099"/>
          </a:solidFill>
          <a:latin typeface="+mn-lt"/>
          <a:ea typeface="+mn-ea"/>
        </a:defRPr>
      </a:lvl5pPr>
      <a:lvl6pPr marL="2514600" indent="-228600" algn="l" defTabSz="449263" rtl="0" eaLnBrk="0" fontAlgn="base" hangingPunct="0">
        <a:lnSpc>
          <a:spcPct val="90000"/>
        </a:lnSpc>
        <a:spcBef>
          <a:spcPts val="750"/>
        </a:spcBef>
        <a:spcAft>
          <a:spcPct val="0"/>
        </a:spcAft>
        <a:buClr>
          <a:srgbClr val="000000"/>
        </a:buClr>
        <a:buSzPct val="100000"/>
        <a:buFont typeface="Times New Roman" pitchFamily="16" charset="0"/>
        <a:defRPr sz="3000">
          <a:solidFill>
            <a:srgbClr val="000099"/>
          </a:solidFill>
          <a:latin typeface="+mn-lt"/>
          <a:ea typeface="+mn-ea"/>
        </a:defRPr>
      </a:lvl6pPr>
      <a:lvl7pPr marL="2971800" indent="-228600" algn="l" defTabSz="449263" rtl="0" eaLnBrk="0" fontAlgn="base" hangingPunct="0">
        <a:lnSpc>
          <a:spcPct val="90000"/>
        </a:lnSpc>
        <a:spcBef>
          <a:spcPts val="750"/>
        </a:spcBef>
        <a:spcAft>
          <a:spcPct val="0"/>
        </a:spcAft>
        <a:buClr>
          <a:srgbClr val="000000"/>
        </a:buClr>
        <a:buSzPct val="100000"/>
        <a:buFont typeface="Times New Roman" pitchFamily="16" charset="0"/>
        <a:defRPr sz="3000">
          <a:solidFill>
            <a:srgbClr val="000099"/>
          </a:solidFill>
          <a:latin typeface="+mn-lt"/>
          <a:ea typeface="+mn-ea"/>
        </a:defRPr>
      </a:lvl7pPr>
      <a:lvl8pPr marL="3429000" indent="-228600" algn="l" defTabSz="449263" rtl="0" eaLnBrk="0" fontAlgn="base" hangingPunct="0">
        <a:lnSpc>
          <a:spcPct val="90000"/>
        </a:lnSpc>
        <a:spcBef>
          <a:spcPts val="750"/>
        </a:spcBef>
        <a:spcAft>
          <a:spcPct val="0"/>
        </a:spcAft>
        <a:buClr>
          <a:srgbClr val="000000"/>
        </a:buClr>
        <a:buSzPct val="100000"/>
        <a:buFont typeface="Times New Roman" pitchFamily="16" charset="0"/>
        <a:defRPr sz="3000">
          <a:solidFill>
            <a:srgbClr val="000099"/>
          </a:solidFill>
          <a:latin typeface="+mn-lt"/>
          <a:ea typeface="+mn-ea"/>
        </a:defRPr>
      </a:lvl8pPr>
      <a:lvl9pPr marL="3886200" indent="-228600" algn="l" defTabSz="449263" rtl="0" eaLnBrk="0" fontAlgn="base" hangingPunct="0">
        <a:lnSpc>
          <a:spcPct val="90000"/>
        </a:lnSpc>
        <a:spcBef>
          <a:spcPts val="750"/>
        </a:spcBef>
        <a:spcAft>
          <a:spcPct val="0"/>
        </a:spcAft>
        <a:buClr>
          <a:srgbClr val="000000"/>
        </a:buClr>
        <a:buSzPct val="100000"/>
        <a:buFont typeface="Times New Roman" pitchFamily="16" charset="0"/>
        <a:defRPr sz="3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827088" y="2781300"/>
            <a:ext cx="7772400" cy="1827213"/>
          </a:xfrm>
        </p:spPr>
        <p:txBody>
          <a:bodyPr/>
          <a:lstStyle/>
          <a:p>
            <a:pPr algn="ctr"/>
            <a:r>
              <a:rPr lang="en-GB" altLang="en-US" smtClean="0">
                <a:latin typeface="Arial" panose="020B0604020202020204" pitchFamily="34" charset="0"/>
                <a:cs typeface="Arial" panose="020B0604020202020204" pitchFamily="34" charset="0"/>
              </a:rPr>
              <a:t>What do young people ask and what do they </a:t>
            </a:r>
            <a:r>
              <a:rPr lang="en-GB" altLang="en-US" b="1" smtClean="0">
                <a:latin typeface="Arial" panose="020B0604020202020204" pitchFamily="34" charset="0"/>
                <a:cs typeface="Arial" panose="020B0604020202020204" pitchFamily="34" charset="0"/>
              </a:rPr>
              <a:t>REALLY</a:t>
            </a:r>
            <a:r>
              <a:rPr lang="en-GB" altLang="en-US" smtClean="0">
                <a:latin typeface="Arial" panose="020B0604020202020204" pitchFamily="34" charset="0"/>
                <a:cs typeface="Arial" panose="020B0604020202020204" pitchFamily="34" charset="0"/>
              </a:rPr>
              <a:t> mean?</a:t>
            </a:r>
          </a:p>
        </p:txBody>
      </p:sp>
      <p:sp>
        <p:nvSpPr>
          <p:cNvPr id="14339" name="Subtitle 2"/>
          <p:cNvSpPr>
            <a:spLocks noGrp="1"/>
          </p:cNvSpPr>
          <p:nvPr>
            <p:ph type="subTitle" idx="1"/>
          </p:nvPr>
        </p:nvSpPr>
        <p:spPr>
          <a:xfrm>
            <a:off x="0" y="5514975"/>
            <a:ext cx="6400800" cy="1343025"/>
          </a:xfrm>
        </p:spPr>
        <p:txBody>
          <a:bodyPr/>
          <a:lstStyle/>
          <a:p>
            <a:r>
              <a:rPr lang="en-GB" altLang="en-US" sz="2400" b="1" smtClean="0">
                <a:latin typeface="Arial" panose="020B0604020202020204" pitchFamily="34" charset="0"/>
                <a:cs typeface="Arial" panose="020B0604020202020204" pitchFamily="34" charset="0"/>
              </a:rPr>
              <a:t>Felicity Snowsill</a:t>
            </a:r>
          </a:p>
          <a:p>
            <a:r>
              <a:rPr lang="en-GB" altLang="en-US" sz="2400" b="1" smtClean="0">
                <a:latin typeface="Arial" panose="020B0604020202020204" pitchFamily="34" charset="0"/>
                <a:cs typeface="Arial" panose="020B0604020202020204" pitchFamily="34" charset="0"/>
              </a:rPr>
              <a:t>Linzi Mckerrecher</a:t>
            </a:r>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88913"/>
            <a:ext cx="205263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34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513" y="1125538"/>
            <a:ext cx="12096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342"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3938" y="549275"/>
            <a:ext cx="3014662"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188913"/>
            <a:ext cx="1452563" cy="145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aphicFrame>
        <p:nvGraphicFramePr>
          <p:cNvPr id="32771" name="Object 6"/>
          <p:cNvGraphicFramePr>
            <a:graphicFrameLocks noChangeAspect="1"/>
          </p:cNvGraphicFramePr>
          <p:nvPr/>
        </p:nvGraphicFramePr>
        <p:xfrm>
          <a:off x="900113" y="1196975"/>
          <a:ext cx="7056437" cy="4895850"/>
        </p:xfrm>
        <a:graphic>
          <a:graphicData uri="http://schemas.openxmlformats.org/presentationml/2006/ole">
            <p:oleObj spid="_x0000_s32774" name="Chart" r:id="rId5" imgW="2743139" imgH="1828800" progId="MSGraph.Chart.8">
              <p:embed/>
            </p:oleObj>
          </a:graphicData>
        </a:graphic>
      </p:graphicFrame>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50900" y="1249363"/>
            <a:ext cx="6992938" cy="1138237"/>
          </a:xfrm>
        </p:spPr>
        <p:txBody>
          <a:bodyPr/>
          <a:lstStyle/>
          <a:p>
            <a:pPr algn="ctr"/>
            <a:r>
              <a:rPr lang="en-GB" altLang="en-US" dirty="0" smtClean="0">
                <a:latin typeface="Arial" panose="020B0604020202020204" pitchFamily="34" charset="0"/>
                <a:cs typeface="Arial" panose="020B0604020202020204" pitchFamily="34" charset="0"/>
              </a:rPr>
              <a:t>Themes &amp; Feelings</a:t>
            </a:r>
          </a:p>
        </p:txBody>
      </p:sp>
      <p:sp>
        <p:nvSpPr>
          <p:cNvPr id="34819" name="Oval 5"/>
          <p:cNvSpPr>
            <a:spLocks noChangeArrowheads="1"/>
          </p:cNvSpPr>
          <p:nvPr/>
        </p:nvSpPr>
        <p:spPr bwMode="auto">
          <a:xfrm>
            <a:off x="525463" y="2490788"/>
            <a:ext cx="2592387" cy="1368425"/>
          </a:xfrm>
          <a:prstGeom prst="ellipse">
            <a:avLst/>
          </a:prstGeom>
          <a:solidFill>
            <a:srgbClr val="00B8FF"/>
          </a:solidFill>
          <a:ln w="9525" algn="ctr">
            <a:solidFill>
              <a:schemeClr val="tx1"/>
            </a:solidFill>
            <a:round/>
            <a:headEnd/>
            <a:tailEnd/>
          </a:ln>
        </p:spPr>
        <p:txBody>
          <a:bodyPr/>
          <a:lstStyle/>
          <a:p>
            <a:pPr algn="ctr">
              <a:buClr>
                <a:srgbClr val="000000"/>
              </a:buClr>
              <a:buSzPct val="100000"/>
              <a:buFont typeface="Times New Roman" panose="02020603050405020304" pitchFamily="18" charset="0"/>
              <a:buNone/>
            </a:pPr>
            <a:r>
              <a:rPr lang="en-GB" altLang="en-US" dirty="0">
                <a:latin typeface="Arial" panose="020B0604020202020204" pitchFamily="34" charset="0"/>
                <a:cs typeface="Arial" panose="020B0604020202020204" pitchFamily="34" charset="0"/>
              </a:rPr>
              <a:t>Isolation &amp; Loneliness</a:t>
            </a:r>
          </a:p>
        </p:txBody>
      </p:sp>
      <p:sp>
        <p:nvSpPr>
          <p:cNvPr id="8" name="Oval 7"/>
          <p:cNvSpPr/>
          <p:nvPr/>
        </p:nvSpPr>
        <p:spPr bwMode="auto">
          <a:xfrm>
            <a:off x="5532438" y="2566988"/>
            <a:ext cx="2592387" cy="1366837"/>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a:lstStyle/>
          <a:p>
            <a:pPr algn="ctr">
              <a:buClr>
                <a:srgbClr val="000000"/>
              </a:buClr>
              <a:buSzPct val="100000"/>
              <a:buFont typeface="Times New Roman" pitchFamily="16" charset="0"/>
              <a:buNone/>
              <a:defRPr/>
            </a:pPr>
            <a:r>
              <a:rPr lang="en-GB" dirty="0">
                <a:solidFill>
                  <a:schemeClr val="accent6"/>
                </a:solidFill>
                <a:latin typeface="Arial" panose="020B0604020202020204" pitchFamily="34" charset="0"/>
                <a:ea typeface="Microsoft YaHei" charset="-122"/>
                <a:cs typeface="Arial" panose="020B0604020202020204" pitchFamily="34" charset="0"/>
              </a:rPr>
              <a:t>“Different</a:t>
            </a:r>
            <a:r>
              <a:rPr lang="en-GB" dirty="0">
                <a:solidFill>
                  <a:schemeClr val="accent6"/>
                </a:solidFill>
                <a:latin typeface="Times New Roman" pitchFamily="16" charset="0"/>
                <a:ea typeface="Microsoft YaHei" charset="-122"/>
              </a:rPr>
              <a:t>”</a:t>
            </a:r>
          </a:p>
        </p:txBody>
      </p:sp>
      <p:sp>
        <p:nvSpPr>
          <p:cNvPr id="9" name="Oval 8"/>
          <p:cNvSpPr/>
          <p:nvPr/>
        </p:nvSpPr>
        <p:spPr bwMode="auto">
          <a:xfrm>
            <a:off x="2771775" y="3736975"/>
            <a:ext cx="2954338" cy="1563688"/>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buClr>
                <a:srgbClr val="000000"/>
              </a:buClr>
              <a:buSzPct val="100000"/>
              <a:buFont typeface="Times New Roman" pitchFamily="16" charset="0"/>
              <a:buNone/>
              <a:defRPr/>
            </a:pPr>
            <a:r>
              <a:rPr lang="en-GB" dirty="0">
                <a:solidFill>
                  <a:schemeClr val="accent2"/>
                </a:solidFill>
                <a:latin typeface="Arial" panose="020B0604020202020204" pitchFamily="34" charset="0"/>
                <a:ea typeface="Microsoft YaHei" charset="-122"/>
                <a:cs typeface="Arial" panose="020B0604020202020204" pitchFamily="34" charset="0"/>
              </a:rPr>
              <a:t>Anger, sadness, depression</a:t>
            </a:r>
          </a:p>
        </p:txBody>
      </p:sp>
      <p:sp>
        <p:nvSpPr>
          <p:cNvPr id="34823" name="Oval 9"/>
          <p:cNvSpPr>
            <a:spLocks noChangeArrowheads="1"/>
          </p:cNvSpPr>
          <p:nvPr/>
        </p:nvSpPr>
        <p:spPr bwMode="auto">
          <a:xfrm>
            <a:off x="5726113" y="4652963"/>
            <a:ext cx="3073400" cy="1512887"/>
          </a:xfrm>
          <a:prstGeom prst="ellipse">
            <a:avLst/>
          </a:prstGeom>
          <a:solidFill>
            <a:srgbClr val="7030A0"/>
          </a:solidFill>
          <a:ln w="9525" algn="ctr">
            <a:solidFill>
              <a:schemeClr val="tx1"/>
            </a:solidFill>
            <a:round/>
            <a:headEnd/>
            <a:tailEnd/>
          </a:ln>
        </p:spPr>
        <p:txBody>
          <a:bodyPr/>
          <a:lstStyle/>
          <a:p>
            <a:pPr algn="ctr">
              <a:buClr>
                <a:srgbClr val="000000"/>
              </a:buClr>
              <a:buSzPct val="100000"/>
              <a:buFont typeface="Times New Roman" panose="02020603050405020304" pitchFamily="18" charset="0"/>
              <a:buNone/>
            </a:pPr>
            <a:r>
              <a:rPr lang="en-GB" altLang="en-US" dirty="0">
                <a:latin typeface="Arial" panose="020B0604020202020204" pitchFamily="34" charset="0"/>
                <a:cs typeface="Arial" panose="020B0604020202020204" pitchFamily="34" charset="0"/>
              </a:rPr>
              <a:t>Worthless or insignificant</a:t>
            </a:r>
          </a:p>
        </p:txBody>
      </p:sp>
      <p:sp>
        <p:nvSpPr>
          <p:cNvPr id="10" name="Content Placeholder 9"/>
          <p:cNvSpPr>
            <a:spLocks noGrp="1"/>
          </p:cNvSpPr>
          <p:nvPr>
            <p:ph idx="1"/>
          </p:nvPr>
        </p:nvSpPr>
        <p:spPr bwMode="auto">
          <a:xfrm>
            <a:off x="373062" y="4981123"/>
            <a:ext cx="2744787" cy="1460996"/>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a:lstStyle/>
          <a:p>
            <a:pPr algn="ctr">
              <a:buClr>
                <a:srgbClr val="000000"/>
              </a:buClr>
              <a:buSzPct val="100000"/>
              <a:buFont typeface="Times New Roman" pitchFamily="16" charset="0"/>
              <a:buNone/>
              <a:defRPr/>
            </a:pPr>
            <a:r>
              <a:rPr lang="en-GB" sz="2400" dirty="0" smtClean="0">
                <a:solidFill>
                  <a:schemeClr val="accent6"/>
                </a:solidFill>
                <a:latin typeface="Arial" panose="020B0604020202020204" pitchFamily="34" charset="0"/>
                <a:ea typeface="Microsoft YaHei" charset="-122"/>
                <a:cs typeface="Arial" panose="020B0604020202020204" pitchFamily="34" charset="0"/>
              </a:rPr>
              <a:t>Confusion</a:t>
            </a:r>
            <a:endParaRPr lang="en-GB" sz="2400" dirty="0">
              <a:solidFill>
                <a:schemeClr val="accent6"/>
              </a:solidFill>
              <a:latin typeface="Times New Roman" pitchFamily="16" charset="0"/>
              <a:ea typeface="Microsoft YaHei" charset="-122"/>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bwMode="auto">
          <a:xfrm>
            <a:off x="179388" y="1196975"/>
            <a:ext cx="8353425" cy="5545138"/>
          </a:xfrm>
          <a:prstGeom prst="wedgeEllipseCallout">
            <a:avLst>
              <a:gd name="adj1" fmla="val -49954"/>
              <a:gd name="adj2" fmla="val 49529"/>
            </a:avLst>
          </a:prstGeom>
          <a:solidFill>
            <a:srgbClr val="00B8FF"/>
          </a:solidFill>
          <a:ln w="9525" cap="flat" cmpd="sng" algn="ctr">
            <a:solidFill>
              <a:schemeClr val="tx1"/>
            </a:solidFill>
            <a:prstDash val="solid"/>
            <a:round/>
            <a:headEnd type="none" w="med" len="med"/>
            <a:tailEnd type="none" w="med" len="med"/>
          </a:ln>
          <a:effectLst/>
        </p:spPr>
        <p:txBody>
          <a:bodyPr/>
          <a:lstStyle/>
          <a:p>
            <a:pPr algn="ctr">
              <a:buClr>
                <a:srgbClr val="000000"/>
              </a:buClr>
              <a:buSzPct val="100000"/>
              <a:buFont typeface="Times New Roman" pitchFamily="16" charset="0"/>
              <a:buNone/>
              <a:defRPr/>
            </a:pPr>
            <a:r>
              <a:rPr lang="en-GB" sz="2000" dirty="0">
                <a:solidFill>
                  <a:schemeClr val="accent6"/>
                </a:solidFill>
                <a:latin typeface="Arial" panose="020B0604020202020204" pitchFamily="34" charset="0"/>
                <a:ea typeface="Microsoft YaHei" charset="-122"/>
                <a:cs typeface="Arial" panose="020B0604020202020204" pitchFamily="34" charset="0"/>
              </a:rPr>
              <a:t>“I needed someone to talk to </a:t>
            </a:r>
            <a:r>
              <a:rPr lang="en-GB" b="1" dirty="0">
                <a:solidFill>
                  <a:schemeClr val="accent6"/>
                </a:solidFill>
                <a:latin typeface="Arial" panose="020B0604020202020204" pitchFamily="34" charset="0"/>
                <a:ea typeface="Microsoft YaHei" charset="-122"/>
                <a:cs typeface="Arial" panose="020B0604020202020204" pitchFamily="34" charset="0"/>
              </a:rPr>
              <a:t>coz I can’t talk to anyone else</a:t>
            </a:r>
            <a:r>
              <a:rPr lang="en-GB" sz="2000" dirty="0">
                <a:solidFill>
                  <a:schemeClr val="accent6"/>
                </a:solidFill>
                <a:latin typeface="Arial" panose="020B0604020202020204" pitchFamily="34" charset="0"/>
                <a:ea typeface="Microsoft YaHei" charset="-122"/>
                <a:cs typeface="Arial" panose="020B0604020202020204" pitchFamily="34" charset="0"/>
              </a:rPr>
              <a:t>. I was staying at a friends house and her boyfriend was there too…we all fell asleep….there was a pillow separating me and her boyfriend. I woke up &amp; something didn’t feel right….her boyfriend was jerking off so I’m there </a:t>
            </a:r>
            <a:r>
              <a:rPr lang="en-GB" b="1" dirty="0">
                <a:solidFill>
                  <a:schemeClr val="accent6"/>
                </a:solidFill>
                <a:latin typeface="Arial" panose="020B0604020202020204" pitchFamily="34" charset="0"/>
                <a:ea typeface="Microsoft YaHei" charset="-122"/>
                <a:cs typeface="Arial" panose="020B0604020202020204" pitchFamily="34" charset="0"/>
              </a:rPr>
              <a:t>freaking out. </a:t>
            </a:r>
            <a:r>
              <a:rPr lang="en-GB" sz="2000" dirty="0">
                <a:solidFill>
                  <a:schemeClr val="accent6"/>
                </a:solidFill>
                <a:latin typeface="Arial" panose="020B0604020202020204" pitchFamily="34" charset="0"/>
                <a:ea typeface="Microsoft YaHei" charset="-122"/>
                <a:cs typeface="Arial" panose="020B0604020202020204" pitchFamily="34" charset="0"/>
              </a:rPr>
              <a:t>And the next thing I know he’s on his feet leaning right over me</a:t>
            </a:r>
            <a:r>
              <a:rPr lang="en-GB" b="1" dirty="0">
                <a:solidFill>
                  <a:schemeClr val="accent6"/>
                </a:solidFill>
                <a:latin typeface="Arial" panose="020B0604020202020204" pitchFamily="34" charset="0"/>
                <a:ea typeface="Microsoft YaHei" charset="-122"/>
                <a:cs typeface="Arial" panose="020B0604020202020204" pitchFamily="34" charset="0"/>
              </a:rPr>
              <a:t>. I absolutely freeze, I couldn’t move </a:t>
            </a:r>
            <a:r>
              <a:rPr lang="en-GB" sz="2000" dirty="0">
                <a:solidFill>
                  <a:schemeClr val="accent6"/>
                </a:solidFill>
                <a:latin typeface="Arial" panose="020B0604020202020204" pitchFamily="34" charset="0"/>
                <a:ea typeface="Microsoft YaHei" charset="-122"/>
                <a:cs typeface="Arial" panose="020B0604020202020204" pitchFamily="34" charset="0"/>
              </a:rPr>
              <a:t>and then I have the idea to role over so I do and he leaps away</a:t>
            </a:r>
            <a:r>
              <a:rPr lang="en-GB" b="1" dirty="0">
                <a:solidFill>
                  <a:schemeClr val="accent6"/>
                </a:solidFill>
                <a:latin typeface="Arial" panose="020B0604020202020204" pitchFamily="34" charset="0"/>
                <a:ea typeface="Microsoft YaHei" charset="-122"/>
                <a:cs typeface="Arial" panose="020B0604020202020204" pitchFamily="34" charset="0"/>
              </a:rPr>
              <a:t>. I’m still really freaked out” </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bwMode="auto">
          <a:xfrm>
            <a:off x="323850" y="1052513"/>
            <a:ext cx="8208963" cy="5545137"/>
          </a:xfrm>
          <a:prstGeom prst="wedgeEllipseCallout">
            <a:avLst>
              <a:gd name="adj1" fmla="val -49954"/>
              <a:gd name="adj2" fmla="val 49529"/>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GB" sz="2000" dirty="0">
                <a:solidFill>
                  <a:schemeClr val="accent2"/>
                </a:solidFill>
                <a:latin typeface="Arial" panose="020B0604020202020204" pitchFamily="34" charset="0"/>
                <a:cs typeface="Arial" panose="020B0604020202020204" pitchFamily="34" charset="0"/>
              </a:rPr>
              <a:t>“I feel so.. idk... </a:t>
            </a:r>
            <a:r>
              <a:rPr lang="en-GB" b="1" dirty="0">
                <a:solidFill>
                  <a:schemeClr val="accent2"/>
                </a:solidFill>
                <a:latin typeface="Arial" panose="020B0604020202020204" pitchFamily="34" charset="0"/>
                <a:cs typeface="Arial" panose="020B0604020202020204" pitchFamily="34" charset="0"/>
              </a:rPr>
              <a:t>helpless</a:t>
            </a:r>
            <a:r>
              <a:rPr lang="en-GB" sz="2000" dirty="0">
                <a:solidFill>
                  <a:schemeClr val="accent2"/>
                </a:solidFill>
                <a:latin typeface="Arial" panose="020B0604020202020204" pitchFamily="34" charset="0"/>
                <a:cs typeface="Arial" panose="020B0604020202020204" pitchFamily="34" charset="0"/>
              </a:rPr>
              <a:t>? Its just that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smoke a little and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a:t>
            </a:r>
            <a:r>
              <a:rPr lang="en-GB" sz="2000" dirty="0" err="1">
                <a:solidFill>
                  <a:schemeClr val="accent2"/>
                </a:solidFill>
                <a:latin typeface="Arial" panose="020B0604020202020204" pitchFamily="34" charset="0"/>
                <a:cs typeface="Arial" panose="020B0604020202020204" pitchFamily="34" charset="0"/>
              </a:rPr>
              <a:t>wanna</a:t>
            </a:r>
            <a:r>
              <a:rPr lang="en-GB" sz="2000" dirty="0">
                <a:solidFill>
                  <a:schemeClr val="accent2"/>
                </a:solidFill>
                <a:latin typeface="Arial" panose="020B0604020202020204" pitchFamily="34" charset="0"/>
                <a:cs typeface="Arial" panose="020B0604020202020204" pitchFamily="34" charset="0"/>
              </a:rPr>
              <a:t> stop. But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cant. I </a:t>
            </a:r>
            <a:r>
              <a:rPr lang="en-GB" sz="2000" dirty="0" err="1">
                <a:solidFill>
                  <a:schemeClr val="accent2"/>
                </a:solidFill>
                <a:latin typeface="Arial" panose="020B0604020202020204" pitchFamily="34" charset="0"/>
                <a:cs typeface="Arial" panose="020B0604020202020204" pitchFamily="34" charset="0"/>
              </a:rPr>
              <a:t>wanna</a:t>
            </a:r>
            <a:r>
              <a:rPr lang="en-GB" sz="2000" dirty="0">
                <a:solidFill>
                  <a:schemeClr val="accent2"/>
                </a:solidFill>
                <a:latin typeface="Arial" panose="020B0604020202020204" pitchFamily="34" charset="0"/>
                <a:cs typeface="Arial" panose="020B0604020202020204" pitchFamily="34" charset="0"/>
              </a:rPr>
              <a:t> have a great life but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cant achieve that while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smoke…</a:t>
            </a:r>
            <a:r>
              <a:rPr lang="en-GB" b="1" dirty="0">
                <a:solidFill>
                  <a:schemeClr val="accent2"/>
                </a:solidFill>
                <a:latin typeface="Arial" panose="020B0604020202020204" pitchFamily="34" charset="0"/>
                <a:cs typeface="Arial" panose="020B0604020202020204" pitchFamily="34" charset="0"/>
              </a:rPr>
              <a:t>am scared shitless of getting found out </a:t>
            </a:r>
            <a:r>
              <a:rPr lang="en-GB" sz="2000" dirty="0">
                <a:solidFill>
                  <a:schemeClr val="accent2"/>
                </a:solidFill>
                <a:latin typeface="Arial" panose="020B0604020202020204" pitchFamily="34" charset="0"/>
                <a:cs typeface="Arial" panose="020B0604020202020204" pitchFamily="34" charset="0"/>
              </a:rPr>
              <a:t>but at the same time </a:t>
            </a:r>
            <a:r>
              <a:rPr lang="en-GB" sz="2000" dirty="0" err="1">
                <a:solidFill>
                  <a:schemeClr val="accent2"/>
                </a:solidFill>
                <a:latin typeface="Arial" panose="020B0604020202020204" pitchFamily="34" charset="0"/>
                <a:cs typeface="Arial" panose="020B0604020202020204" pitchFamily="34" charset="0"/>
              </a:rPr>
              <a:t>everytime</a:t>
            </a:r>
            <a:r>
              <a:rPr lang="en-GB" sz="2000" dirty="0">
                <a:solidFill>
                  <a:schemeClr val="accent2"/>
                </a:solidFill>
                <a:latin typeface="Arial" panose="020B0604020202020204" pitchFamily="34" charset="0"/>
                <a:cs typeface="Arial" panose="020B0604020202020204" pitchFamily="34" charset="0"/>
              </a:rPr>
              <a: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get told to not do something, for example, smoke or drink energy drinks,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do it.</a:t>
            </a:r>
            <a:r>
              <a:rPr lang="en-GB" b="1" dirty="0">
                <a:solidFill>
                  <a:schemeClr val="accent2"/>
                </a:solidFill>
                <a:latin typeface="Arial" panose="020B0604020202020204" pitchFamily="34" charset="0"/>
                <a:cs typeface="Arial" panose="020B0604020202020204" pitchFamily="34" charset="0"/>
              </a:rPr>
              <a:t> Mainly to show my parents they </a:t>
            </a:r>
            <a:r>
              <a:rPr lang="en-GB" b="1" dirty="0" err="1">
                <a:solidFill>
                  <a:schemeClr val="accent2"/>
                </a:solidFill>
                <a:latin typeface="Arial" panose="020B0604020202020204" pitchFamily="34" charset="0"/>
                <a:cs typeface="Arial" panose="020B0604020202020204" pitchFamily="34" charset="0"/>
              </a:rPr>
              <a:t>dont</a:t>
            </a:r>
            <a:r>
              <a:rPr lang="en-GB" b="1" dirty="0">
                <a:solidFill>
                  <a:schemeClr val="accent2"/>
                </a:solidFill>
                <a:latin typeface="Arial" panose="020B0604020202020204" pitchFamily="34" charset="0"/>
                <a:cs typeface="Arial" panose="020B0604020202020204" pitchFamily="34" charset="0"/>
              </a:rPr>
              <a:t> own me. </a:t>
            </a:r>
            <a:r>
              <a:rPr lang="en-GB" sz="2000" dirty="0">
                <a:solidFill>
                  <a:schemeClr val="accent2"/>
                </a:solidFill>
                <a:latin typeface="Arial" panose="020B0604020202020204" pitchFamily="34" charset="0"/>
                <a:cs typeface="Arial" panose="020B0604020202020204" pitchFamily="34" charset="0"/>
              </a:rPr>
              <a:t>I feel like when u smoke with other smokers</a:t>
            </a:r>
            <a:r>
              <a:rPr lang="en-GB" b="1" dirty="0">
                <a:solidFill>
                  <a:schemeClr val="accent2"/>
                </a:solidFill>
                <a:latin typeface="Arial" panose="020B0604020202020204" pitchFamily="34" charset="0"/>
                <a:cs typeface="Arial" panose="020B0604020202020204" pitchFamily="34" charset="0"/>
              </a:rPr>
              <a:t> </a:t>
            </a:r>
            <a:r>
              <a:rPr lang="en-GB" b="1" dirty="0" err="1">
                <a:solidFill>
                  <a:schemeClr val="accent2"/>
                </a:solidFill>
                <a:latin typeface="Arial" panose="020B0604020202020204" pitchFamily="34" charset="0"/>
                <a:cs typeface="Arial" panose="020B0604020202020204" pitchFamily="34" charset="0"/>
              </a:rPr>
              <a:t>i</a:t>
            </a:r>
            <a:r>
              <a:rPr lang="en-GB" b="1" dirty="0">
                <a:solidFill>
                  <a:schemeClr val="accent2"/>
                </a:solidFill>
                <a:latin typeface="Arial" panose="020B0604020202020204" pitchFamily="34" charset="0"/>
                <a:cs typeface="Arial" panose="020B0604020202020204" pitchFamily="34" charset="0"/>
              </a:rPr>
              <a:t> belong somewhere. </a:t>
            </a:r>
            <a:r>
              <a:rPr lang="en-GB" sz="2000" dirty="0">
                <a:solidFill>
                  <a:schemeClr val="accent2"/>
                </a:solidFill>
                <a:latin typeface="Arial" panose="020B0604020202020204" pitchFamily="34" charset="0"/>
                <a:cs typeface="Arial" panose="020B0604020202020204" pitchFamily="34" charset="0"/>
              </a:rPr>
              <a:t>But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a:t>
            </a:r>
            <a:r>
              <a:rPr lang="en-GB" sz="2000" dirty="0" err="1">
                <a:solidFill>
                  <a:schemeClr val="accent2"/>
                </a:solidFill>
                <a:latin typeface="Arial" panose="020B0604020202020204" pitchFamily="34" charset="0"/>
                <a:cs typeface="Arial" panose="020B0604020202020204" pitchFamily="34" charset="0"/>
              </a:rPr>
              <a:t>wanna</a:t>
            </a:r>
            <a:r>
              <a:rPr lang="en-GB" sz="2000" dirty="0">
                <a:solidFill>
                  <a:schemeClr val="accent2"/>
                </a:solidFill>
                <a:latin typeface="Arial" panose="020B0604020202020204" pitchFamily="34" charset="0"/>
                <a:cs typeface="Arial" panose="020B0604020202020204" pitchFamily="34" charset="0"/>
              </a:rPr>
              <a:t> belong to someone without having to smoke. Idk...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will admit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am "trying to be cool" Then </a:t>
            </a:r>
            <a:r>
              <a:rPr lang="en-GB" sz="2000" dirty="0" err="1">
                <a:solidFill>
                  <a:schemeClr val="accent2"/>
                </a:solidFill>
                <a:latin typeface="Arial" panose="020B0604020202020204" pitchFamily="34" charset="0"/>
                <a:cs typeface="Arial" panose="020B0604020202020204" pitchFamily="34" charset="0"/>
              </a:rPr>
              <a:t>i</a:t>
            </a:r>
            <a:r>
              <a:rPr lang="en-GB" sz="2000" dirty="0">
                <a:solidFill>
                  <a:schemeClr val="accent2"/>
                </a:solidFill>
                <a:latin typeface="Arial" panose="020B0604020202020204" pitchFamily="34" charset="0"/>
                <a:cs typeface="Arial" panose="020B0604020202020204" pitchFamily="34" charset="0"/>
              </a:rPr>
              <a:t> feel more </a:t>
            </a:r>
            <a:r>
              <a:rPr lang="en-GB" b="1" dirty="0">
                <a:solidFill>
                  <a:schemeClr val="accent2"/>
                </a:solidFill>
                <a:latin typeface="Arial" panose="020B0604020202020204" pitchFamily="34" charset="0"/>
                <a:cs typeface="Arial" panose="020B0604020202020204" pitchFamily="34" charset="0"/>
              </a:rPr>
              <a:t>worthless</a:t>
            </a:r>
            <a:r>
              <a:rPr lang="en-GB" sz="2000" dirty="0">
                <a:solidFill>
                  <a:schemeClr val="accent2"/>
                </a:solidFill>
                <a:latin typeface="Arial" panose="020B0604020202020204" pitchFamily="34" charset="0"/>
                <a:cs typeface="Arial" panose="020B0604020202020204" pitchFamily="34" charset="0"/>
              </a:rPr>
              <a:t> and </a:t>
            </a:r>
            <a:r>
              <a:rPr lang="en-GB" b="1" dirty="0">
                <a:solidFill>
                  <a:schemeClr val="accent2"/>
                </a:solidFill>
                <a:latin typeface="Arial" panose="020B0604020202020204" pitchFamily="34" charset="0"/>
                <a:cs typeface="Arial" panose="020B0604020202020204" pitchFamily="34" charset="0"/>
              </a:rPr>
              <a:t>self harm</a:t>
            </a:r>
            <a:r>
              <a:rPr lang="en-GB" dirty="0">
                <a:solidFill>
                  <a:schemeClr val="accent2"/>
                </a:solidFill>
                <a:latin typeface="Arial" panose="020B0604020202020204" pitchFamily="34" charset="0"/>
                <a:cs typeface="Arial" panose="020B0604020202020204" pitchFamily="34" charset="0"/>
              </a:rPr>
              <a:t>.</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bwMode="auto">
          <a:xfrm>
            <a:off x="323850" y="1052513"/>
            <a:ext cx="8208963" cy="5545137"/>
          </a:xfrm>
          <a:prstGeom prst="wedgeEllipseCallout">
            <a:avLst>
              <a:gd name="adj1" fmla="val -49954"/>
              <a:gd name="adj2" fmla="val 49529"/>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GB" dirty="0">
                <a:latin typeface="Arial" panose="020B0604020202020204" pitchFamily="34" charset="0"/>
                <a:cs typeface="Arial" panose="020B0604020202020204" pitchFamily="34" charset="0"/>
              </a:rPr>
              <a:t>“I am so fed up! </a:t>
            </a:r>
            <a:r>
              <a:rPr lang="en-GB" sz="2600" b="1" dirty="0">
                <a:latin typeface="Arial" panose="020B0604020202020204" pitchFamily="34" charset="0"/>
                <a:cs typeface="Arial" panose="020B0604020202020204" pitchFamily="34" charset="0"/>
              </a:rPr>
              <a:t>I just want to die! </a:t>
            </a:r>
            <a:r>
              <a:rPr lang="en-GB" dirty="0">
                <a:latin typeface="Arial" panose="020B0604020202020204" pitchFamily="34" charset="0"/>
                <a:cs typeface="Arial" panose="020B0604020202020204" pitchFamily="34" charset="0"/>
              </a:rPr>
              <a:t>The last year, I ruined my life. I met some stupid boy and let him change me! My grades dropped, </a:t>
            </a:r>
            <a:r>
              <a:rPr lang="en-GB" sz="2600" b="1" dirty="0">
                <a:latin typeface="Arial" panose="020B0604020202020204" pitchFamily="34" charset="0"/>
                <a:cs typeface="Arial" panose="020B0604020202020204" pitchFamily="34" charset="0"/>
              </a:rPr>
              <a:t>I did drugs, I drank alcohol, I lost my virginity</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 lost all my friends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 started smoking, my parents </a:t>
            </a:r>
            <a:r>
              <a:rPr lang="en-GB" sz="2600" b="1" dirty="0">
                <a:latin typeface="Arial" panose="020B0604020202020204" pitchFamily="34" charset="0"/>
                <a:cs typeface="Arial" panose="020B0604020202020204" pitchFamily="34" charset="0"/>
              </a:rPr>
              <a:t>hate</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me and I hate who he made me become. </a:t>
            </a:r>
            <a:r>
              <a:rPr lang="en-GB" sz="2600" b="1" dirty="0">
                <a:latin typeface="Arial" panose="020B0604020202020204" pitchFamily="34" charset="0"/>
                <a:cs typeface="Arial" panose="020B0604020202020204" pitchFamily="34" charset="0"/>
              </a:rPr>
              <a:t>I just want to die </a:t>
            </a:r>
            <a:r>
              <a:rPr lang="en-GB" b="1" dirty="0">
                <a:latin typeface="Arial" panose="020B0604020202020204" pitchFamily="34" charset="0"/>
                <a:cs typeface="Arial" panose="020B0604020202020204" pitchFamily="34" charset="0"/>
              </a:rPr>
              <a:t>because </a:t>
            </a:r>
            <a:r>
              <a:rPr lang="en-GB" sz="2600" b="1" dirty="0">
                <a:latin typeface="Arial" panose="020B0604020202020204" pitchFamily="34" charset="0"/>
                <a:cs typeface="Arial" panose="020B0604020202020204" pitchFamily="34" charset="0"/>
              </a:rPr>
              <a:t>I'm worthless</a:t>
            </a:r>
            <a:r>
              <a:rPr lang="en-GB" b="1" dirty="0">
                <a:latin typeface="Arial" panose="020B0604020202020204" pitchFamily="34" charset="0"/>
                <a:cs typeface="Arial" panose="020B0604020202020204" pitchFamily="34" charset="0"/>
              </a:rPr>
              <a:t>” </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Callout 3"/>
          <p:cNvSpPr>
            <a:spLocks noChangeArrowheads="1"/>
          </p:cNvSpPr>
          <p:nvPr/>
        </p:nvSpPr>
        <p:spPr bwMode="auto">
          <a:xfrm>
            <a:off x="251520" y="908720"/>
            <a:ext cx="8280920" cy="6192986"/>
          </a:xfrm>
          <a:prstGeom prst="wedgeEllipseCallout">
            <a:avLst>
              <a:gd name="adj1" fmla="val -55192"/>
              <a:gd name="adj2" fmla="val 53747"/>
            </a:avLst>
          </a:prstGeom>
          <a:solidFill>
            <a:srgbClr val="FFFFCC"/>
          </a:solidFill>
          <a:ln w="9525" algn="ctr">
            <a:solidFill>
              <a:schemeClr val="tx1"/>
            </a:solidFill>
            <a:round/>
            <a:headEnd/>
            <a:tailEnd/>
          </a:ln>
        </p:spPr>
        <p:txBody>
          <a:bodyPr/>
          <a:lstStyle/>
          <a:p>
            <a:pPr algn="ctr"/>
            <a:r>
              <a:rPr lang="en-GB" altLang="en-US" dirty="0">
                <a:solidFill>
                  <a:schemeClr val="accent2"/>
                </a:solidFill>
                <a:latin typeface="Arial" panose="020B0604020202020204" pitchFamily="34" charset="0"/>
                <a:cs typeface="Arial" panose="020B0604020202020204" pitchFamily="34" charset="0"/>
              </a:rPr>
              <a:t>Hi. I was just wondering if you would answer a few questions I have about sex etc. I'm still a </a:t>
            </a:r>
            <a:r>
              <a:rPr lang="en-GB" altLang="en-US" sz="2600" b="1" dirty="0">
                <a:solidFill>
                  <a:schemeClr val="accent2"/>
                </a:solidFill>
                <a:latin typeface="Arial" panose="020B0604020202020204" pitchFamily="34" charset="0"/>
                <a:cs typeface="Arial" panose="020B0604020202020204" pitchFamily="34" charset="0"/>
              </a:rPr>
              <a:t>Virgin</a:t>
            </a:r>
            <a:r>
              <a:rPr lang="en-GB" altLang="en-US" dirty="0">
                <a:solidFill>
                  <a:schemeClr val="accent2"/>
                </a:solidFill>
                <a:latin typeface="Arial" panose="020B0604020202020204" pitchFamily="34" charset="0"/>
                <a:cs typeface="Arial" panose="020B0604020202020204" pitchFamily="34" charset="0"/>
              </a:rPr>
              <a:t> but I was just wondering, 1) when you have sex </a:t>
            </a:r>
            <a:r>
              <a:rPr lang="en-GB" altLang="en-US" sz="2600" b="1" dirty="0">
                <a:solidFill>
                  <a:schemeClr val="accent2"/>
                </a:solidFill>
                <a:latin typeface="Arial" panose="020B0604020202020204" pitchFamily="34" charset="0"/>
                <a:cs typeface="Arial" panose="020B0604020202020204" pitchFamily="34" charset="0"/>
              </a:rPr>
              <a:t>does your vagina need to be shaved</a:t>
            </a:r>
            <a:r>
              <a:rPr lang="en-GB" altLang="en-US" sz="2600" dirty="0">
                <a:solidFill>
                  <a:schemeClr val="accent2"/>
                </a:solidFill>
                <a:latin typeface="Arial" panose="020B0604020202020204" pitchFamily="34" charset="0"/>
                <a:cs typeface="Arial" panose="020B0604020202020204" pitchFamily="34" charset="0"/>
              </a:rPr>
              <a:t>? </a:t>
            </a:r>
            <a:r>
              <a:rPr lang="en-GB" altLang="en-US" dirty="0">
                <a:solidFill>
                  <a:schemeClr val="accent2"/>
                </a:solidFill>
                <a:latin typeface="Arial" panose="020B0604020202020204" pitchFamily="34" charset="0"/>
                <a:cs typeface="Arial" panose="020B0604020202020204" pitchFamily="34" charset="0"/>
              </a:rPr>
              <a:t>2) How do you know If </a:t>
            </a:r>
            <a:r>
              <a:rPr lang="en-GB" altLang="en-US" dirty="0" err="1">
                <a:solidFill>
                  <a:schemeClr val="accent2"/>
                </a:solidFill>
                <a:latin typeface="Arial" panose="020B0604020202020204" pitchFamily="34" charset="0"/>
                <a:cs typeface="Arial" panose="020B0604020202020204" pitchFamily="34" charset="0"/>
              </a:rPr>
              <a:t>ur</a:t>
            </a:r>
            <a:r>
              <a:rPr lang="en-GB" altLang="en-US" dirty="0">
                <a:solidFill>
                  <a:schemeClr val="accent2"/>
                </a:solidFill>
                <a:latin typeface="Arial" panose="020B0604020202020204" pitchFamily="34" charset="0"/>
                <a:cs typeface="Arial" panose="020B0604020202020204" pitchFamily="34" charset="0"/>
              </a:rPr>
              <a:t> hole isn't big enough for sex 3) how do you have sex, 4) will it hurt? 5) what's the best way to go about? 6) </a:t>
            </a:r>
            <a:r>
              <a:rPr lang="en-GB" altLang="en-US" sz="2600" b="1" dirty="0">
                <a:solidFill>
                  <a:schemeClr val="accent2"/>
                </a:solidFill>
                <a:latin typeface="Arial" panose="020B0604020202020204" pitchFamily="34" charset="0"/>
                <a:cs typeface="Arial" panose="020B0604020202020204" pitchFamily="34" charset="0"/>
              </a:rPr>
              <a:t>should I have a one night stand </a:t>
            </a:r>
            <a:r>
              <a:rPr lang="en-GB" altLang="en-US" dirty="0">
                <a:solidFill>
                  <a:schemeClr val="accent2"/>
                </a:solidFill>
                <a:latin typeface="Arial" panose="020B0604020202020204" pitchFamily="34" charset="0"/>
                <a:cs typeface="Arial" panose="020B0604020202020204" pitchFamily="34" charset="0"/>
              </a:rPr>
              <a:t>in case it's embarrassing 7) how do you do a </a:t>
            </a:r>
            <a:r>
              <a:rPr lang="en-GB" altLang="en-US" sz="2600" b="1" dirty="0">
                <a:solidFill>
                  <a:schemeClr val="accent2"/>
                </a:solidFill>
                <a:latin typeface="Arial" panose="020B0604020202020204" pitchFamily="34" charset="0"/>
                <a:cs typeface="Arial" panose="020B0604020202020204" pitchFamily="34" charset="0"/>
              </a:rPr>
              <a:t>blow job and a teabag</a:t>
            </a:r>
            <a:r>
              <a:rPr lang="en-GB" altLang="en-US" dirty="0">
                <a:solidFill>
                  <a:schemeClr val="accent2"/>
                </a:solidFill>
                <a:latin typeface="Arial" panose="020B0604020202020204" pitchFamily="34" charset="0"/>
                <a:cs typeface="Arial" panose="020B0604020202020204" pitchFamily="34" charset="0"/>
              </a:rPr>
              <a:t>? Please answer these thanks in advance </a:t>
            </a:r>
          </a:p>
          <a:p>
            <a:pPr algn="ctr"/>
            <a:endParaRPr lang="en-GB" altLang="en-US" b="1"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0" y="238125"/>
            <a:ext cx="8229600" cy="1230313"/>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smtClean="0">
                <a:latin typeface="Arial" panose="020B0604020202020204" pitchFamily="34" charset="0"/>
                <a:cs typeface="Arial" panose="020B0604020202020204" pitchFamily="34" charset="0"/>
              </a:rPr>
              <a:t>Risk &amp; Protective Factors  </a:t>
            </a:r>
            <a:br>
              <a:rPr lang="en-GB" altLang="en-US" b="1" smtClean="0">
                <a:latin typeface="Arial" panose="020B0604020202020204" pitchFamily="34" charset="0"/>
                <a:cs typeface="Arial" panose="020B0604020202020204" pitchFamily="34" charset="0"/>
              </a:rPr>
            </a:br>
            <a:endParaRPr lang="en-GB" altLang="en-US" b="1" smtClean="0">
              <a:latin typeface="Arial" panose="020B0604020202020204" pitchFamily="34" charset="0"/>
              <a:cs typeface="Arial" panose="020B0604020202020204" pitchFamily="34" charset="0"/>
            </a:endParaRPr>
          </a:p>
        </p:txBody>
      </p:sp>
      <p:sp>
        <p:nvSpPr>
          <p:cNvPr id="45059" name="Rectangle 2"/>
          <p:cNvSpPr>
            <a:spLocks noGrp="1" noChangeArrowheads="1"/>
          </p:cNvSpPr>
          <p:nvPr>
            <p:ph type="body" idx="1"/>
          </p:nvPr>
        </p:nvSpPr>
        <p:spPr>
          <a:xfrm>
            <a:off x="0" y="1196975"/>
            <a:ext cx="4321175" cy="2160588"/>
          </a:xfrm>
        </p:spPr>
        <p:txBody>
          <a:bodyPr/>
          <a:lstStyle/>
          <a:p>
            <a:pPr marL="306388" indent="-306388">
              <a:buClr>
                <a:srgbClr val="000099"/>
              </a:buCl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en-GB" altLang="en-US" sz="2400" b="1" dirty="0" smtClean="0">
                <a:latin typeface="Arial" panose="020B0604020202020204" pitchFamily="34" charset="0"/>
                <a:cs typeface="Arial" panose="020B0604020202020204" pitchFamily="34" charset="0"/>
              </a:rPr>
              <a:t>Risk factors</a:t>
            </a:r>
          </a:p>
          <a:p>
            <a:pPr marL="306388" indent="-306388">
              <a:buClr>
                <a:srgbClr val="000099"/>
              </a:buClr>
              <a:buFont typeface="Wingdings" panose="05000000000000000000" pitchFamily="2" charset="2"/>
              <a:buChar char="Ø"/>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en-GB" altLang="en-US" sz="2400" dirty="0" smtClean="0">
                <a:latin typeface="Arial" panose="020B0604020202020204" pitchFamily="34" charset="0"/>
                <a:cs typeface="Arial" panose="020B0604020202020204" pitchFamily="34" charset="0"/>
              </a:rPr>
              <a:t>Parental influence</a:t>
            </a:r>
          </a:p>
          <a:p>
            <a:pPr marL="306388" indent="-306388">
              <a:buClr>
                <a:srgbClr val="000099"/>
              </a:buClr>
              <a:buFont typeface="Wingdings" panose="05000000000000000000" pitchFamily="2" charset="2"/>
              <a:buChar char="Ø"/>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en-GB" altLang="en-US" sz="2400" dirty="0" smtClean="0">
                <a:latin typeface="Arial" panose="020B0604020202020204" pitchFamily="34" charset="0"/>
                <a:cs typeface="Arial" panose="020B0604020202020204" pitchFamily="34" charset="0"/>
              </a:rPr>
              <a:t>Family-School-Community</a:t>
            </a:r>
          </a:p>
          <a:p>
            <a:pPr marL="306388" indent="-306388">
              <a:buClr>
                <a:srgbClr val="000099"/>
              </a:buClr>
              <a:buFont typeface="Wingdings" panose="05000000000000000000" pitchFamily="2" charset="2"/>
              <a:buChar char="Ø"/>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en-GB" altLang="en-US" sz="2400" dirty="0" smtClean="0">
                <a:latin typeface="Arial" panose="020B0604020202020204" pitchFamily="34" charset="0"/>
                <a:cs typeface="Arial" panose="020B0604020202020204" pitchFamily="34" charset="0"/>
              </a:rPr>
              <a:t>Aspirations</a:t>
            </a:r>
          </a:p>
          <a:p>
            <a:pPr marL="306388" indent="-306388">
              <a:buClr>
                <a:srgbClr val="000099"/>
              </a:buClr>
              <a:buFont typeface="Wingdings" panose="05000000000000000000" pitchFamily="2" charset="2"/>
              <a:buChar char="Ø"/>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r>
              <a:rPr lang="en-GB" altLang="en-US" sz="2400" dirty="0" smtClean="0">
                <a:latin typeface="Arial" panose="020B0604020202020204" pitchFamily="34" charset="0"/>
                <a:cs typeface="Arial" panose="020B0604020202020204" pitchFamily="34" charset="0"/>
              </a:rPr>
              <a:t>Peers</a:t>
            </a:r>
          </a:p>
          <a:p>
            <a:pPr marL="306388" indent="-306388">
              <a:buClr>
                <a:srgbClr val="000099"/>
              </a:buClr>
              <a:buFont typeface="Arial" panose="020B0604020202020204"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endParaRPr lang="en-GB" altLang="en-US" b="1" dirty="0" smtClean="0">
              <a:latin typeface="Arial Narrow" panose="020B0606020202030204" pitchFamily="34" charset="0"/>
            </a:endParaRPr>
          </a:p>
          <a:p>
            <a:pPr marL="306388" indent="-306388">
              <a:buClr>
                <a:srgbClr val="000099"/>
              </a:buClr>
              <a:buFont typeface="StoneSansSemibold" pitchFamily="34" charset="0"/>
              <a:buChar char="•"/>
              <a:tabLst>
                <a:tab pos="306388" algn="l"/>
                <a:tab pos="411163"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Lst>
            </a:pPr>
            <a:endParaRPr lang="en-GB" altLang="en-US" b="1" dirty="0" smtClean="0">
              <a:latin typeface="Arial Narrow" panose="020B0606020202030204" pitchFamily="34" charset="0"/>
            </a:endParaRPr>
          </a:p>
        </p:txBody>
      </p:sp>
      <p:sp>
        <p:nvSpPr>
          <p:cNvPr id="45060" name="Rectangle 3"/>
          <p:cNvSpPr>
            <a:spLocks noChangeArrowheads="1"/>
          </p:cNvSpPr>
          <p:nvPr/>
        </p:nvSpPr>
        <p:spPr bwMode="auto">
          <a:xfrm>
            <a:off x="3924300" y="1196975"/>
            <a:ext cx="4219575"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06388" indent="-306388">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1pPr>
            <a:lvl2pPr>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2pPr>
            <a:lvl3pPr>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3pPr>
            <a:lvl4pPr>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4pPr>
            <a:lvl5pPr>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306388" algn="l"/>
                <a:tab pos="754063" algn="l"/>
                <a:tab pos="1203325" algn="l"/>
                <a:tab pos="1652588" algn="l"/>
                <a:tab pos="2101850" algn="l"/>
                <a:tab pos="2551113" algn="l"/>
                <a:tab pos="3000375" algn="l"/>
                <a:tab pos="3449638" algn="l"/>
                <a:tab pos="3898900" algn="l"/>
                <a:tab pos="4348163" algn="l"/>
                <a:tab pos="4797425" algn="l"/>
                <a:tab pos="5246688" algn="l"/>
                <a:tab pos="5695950" algn="l"/>
                <a:tab pos="6145213" algn="l"/>
                <a:tab pos="6594475" algn="l"/>
                <a:tab pos="7043738" algn="l"/>
                <a:tab pos="7493000" algn="l"/>
                <a:tab pos="7942263" algn="l"/>
                <a:tab pos="8391525" algn="l"/>
                <a:tab pos="8840788" algn="l"/>
                <a:tab pos="9290050" algn="l"/>
              </a:tabLst>
              <a:defRPr sz="2400">
                <a:solidFill>
                  <a:schemeClr val="bg1"/>
                </a:solidFill>
                <a:latin typeface="Times New Roman" panose="02020603050405020304" pitchFamily="18" charset="0"/>
                <a:ea typeface="Microsoft YaHei" panose="020B0503020204020204" pitchFamily="34" charset="-122"/>
              </a:defRPr>
            </a:lvl9pPr>
          </a:lstStyle>
          <a:p>
            <a:pPr>
              <a:lnSpc>
                <a:spcPct val="90000"/>
              </a:lnSpc>
              <a:spcBef>
                <a:spcPts val="750"/>
              </a:spcBef>
              <a:buClr>
                <a:srgbClr val="000099"/>
              </a:buClr>
              <a:buFont typeface="StoneSansSemibold" pitchFamily="34" charset="0"/>
              <a:buNone/>
            </a:pPr>
            <a:r>
              <a:rPr lang="en-GB" altLang="en-US" b="1">
                <a:solidFill>
                  <a:srgbClr val="000099"/>
                </a:solidFill>
                <a:latin typeface="Arial" panose="020B0604020202020204" pitchFamily="34" charset="0"/>
                <a:cs typeface="Arial" panose="020B0604020202020204" pitchFamily="34" charset="0"/>
              </a:rPr>
              <a:t>Protective Factors</a:t>
            </a:r>
          </a:p>
          <a:p>
            <a:pPr>
              <a:lnSpc>
                <a:spcPct val="90000"/>
              </a:lnSpc>
              <a:spcBef>
                <a:spcPts val="750"/>
              </a:spcBef>
              <a:buClr>
                <a:srgbClr val="000099"/>
              </a:buClr>
              <a:buFont typeface="Wingdings" panose="05000000000000000000" pitchFamily="2" charset="2"/>
              <a:buChar char="Ø"/>
            </a:pPr>
            <a:r>
              <a:rPr lang="en-GB" altLang="en-US">
                <a:solidFill>
                  <a:srgbClr val="000099"/>
                </a:solidFill>
                <a:latin typeface="Arial" panose="020B0604020202020204" pitchFamily="34" charset="0"/>
                <a:cs typeface="Arial" panose="020B0604020202020204" pitchFamily="34" charset="0"/>
              </a:rPr>
              <a:t>Parental influence</a:t>
            </a:r>
          </a:p>
          <a:p>
            <a:pPr>
              <a:lnSpc>
                <a:spcPct val="90000"/>
              </a:lnSpc>
              <a:spcBef>
                <a:spcPts val="750"/>
              </a:spcBef>
              <a:buClr>
                <a:srgbClr val="000099"/>
              </a:buClr>
              <a:buFont typeface="Wingdings" panose="05000000000000000000" pitchFamily="2" charset="2"/>
              <a:buChar char="Ø"/>
            </a:pPr>
            <a:r>
              <a:rPr lang="en-GB" altLang="en-US">
                <a:solidFill>
                  <a:srgbClr val="000099"/>
                </a:solidFill>
                <a:latin typeface="Arial" panose="020B0604020202020204" pitchFamily="34" charset="0"/>
                <a:cs typeface="Arial" panose="020B0604020202020204" pitchFamily="34" charset="0"/>
              </a:rPr>
              <a:t>Family-School-Community</a:t>
            </a:r>
          </a:p>
          <a:p>
            <a:pPr>
              <a:lnSpc>
                <a:spcPct val="90000"/>
              </a:lnSpc>
              <a:spcBef>
                <a:spcPts val="750"/>
              </a:spcBef>
              <a:buClr>
                <a:srgbClr val="000099"/>
              </a:buClr>
              <a:buFont typeface="Wingdings" panose="05000000000000000000" pitchFamily="2" charset="2"/>
              <a:buChar char="Ø"/>
            </a:pPr>
            <a:r>
              <a:rPr lang="en-GB" altLang="en-US">
                <a:solidFill>
                  <a:srgbClr val="000099"/>
                </a:solidFill>
                <a:latin typeface="Arial" panose="020B0604020202020204" pitchFamily="34" charset="0"/>
                <a:cs typeface="Arial" panose="020B0604020202020204" pitchFamily="34" charset="0"/>
              </a:rPr>
              <a:t>Aspirations</a:t>
            </a:r>
          </a:p>
          <a:p>
            <a:pPr>
              <a:lnSpc>
                <a:spcPct val="90000"/>
              </a:lnSpc>
              <a:spcBef>
                <a:spcPts val="750"/>
              </a:spcBef>
              <a:buClr>
                <a:srgbClr val="000099"/>
              </a:buClr>
              <a:buFont typeface="Wingdings" panose="05000000000000000000" pitchFamily="2" charset="2"/>
              <a:buChar char="Ø"/>
            </a:pPr>
            <a:r>
              <a:rPr lang="en-GB" altLang="en-US">
                <a:solidFill>
                  <a:srgbClr val="000099"/>
                </a:solidFill>
                <a:latin typeface="Arial" panose="020B0604020202020204" pitchFamily="34" charset="0"/>
                <a:cs typeface="Arial" panose="020B0604020202020204" pitchFamily="34" charset="0"/>
              </a:rPr>
              <a:t>Peers</a:t>
            </a:r>
          </a:p>
          <a:p>
            <a:pPr>
              <a:lnSpc>
                <a:spcPct val="90000"/>
              </a:lnSpc>
              <a:spcBef>
                <a:spcPts val="750"/>
              </a:spcBef>
            </a:pPr>
            <a:endParaRPr lang="en-GB" altLang="en-US" sz="3000">
              <a:solidFill>
                <a:srgbClr val="000099"/>
              </a:solidFill>
              <a:latin typeface="Arial" panose="020B0604020202020204" pitchFamily="34" charset="0"/>
            </a:endParaRPr>
          </a:p>
        </p:txBody>
      </p:sp>
      <p:sp>
        <p:nvSpPr>
          <p:cNvPr id="12" name="Oval 11"/>
          <p:cNvSpPr/>
          <p:nvPr/>
        </p:nvSpPr>
        <p:spPr bwMode="auto">
          <a:xfrm>
            <a:off x="-828675" y="4005263"/>
            <a:ext cx="6443663" cy="2592387"/>
          </a:xfrm>
          <a:prstGeom prst="ellipse">
            <a:avLst/>
          </a:prstGeom>
          <a:solidFill>
            <a:srgbClr val="00B8FF">
              <a:alpha val="15000"/>
            </a:srgb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GB" b="1" dirty="0">
                <a:solidFill>
                  <a:schemeClr val="accent6">
                    <a:lumMod val="75000"/>
                  </a:schemeClr>
                </a:solidFill>
                <a:latin typeface="Arial" pitchFamily="34" charset="0"/>
                <a:ea typeface="Lucida Sans Unicode" pitchFamily="32" charset="0"/>
                <a:cs typeface="Arial" pitchFamily="34" charset="0"/>
              </a:rPr>
              <a:t>Low income, poor housing availability of substances, appearing older, family history of problem behaviour, drug use &amp; normalisation</a:t>
            </a:r>
          </a:p>
        </p:txBody>
      </p:sp>
      <p:sp>
        <p:nvSpPr>
          <p:cNvPr id="13" name="Oval 12"/>
          <p:cNvSpPr/>
          <p:nvPr/>
        </p:nvSpPr>
        <p:spPr bwMode="auto">
          <a:xfrm>
            <a:off x="3924300" y="3068638"/>
            <a:ext cx="6445250" cy="2592387"/>
          </a:xfrm>
          <a:prstGeom prst="ellipse">
            <a:avLst/>
          </a:prstGeom>
          <a:solidFill>
            <a:srgbClr val="00B8FF">
              <a:alpha val="15000"/>
            </a:srgbClr>
          </a:solidFill>
          <a:ln w="9525" cap="flat" cmpd="sng" algn="ctr">
            <a:solidFill>
              <a:schemeClr val="tx1"/>
            </a:solidFill>
            <a:prstDash val="solid"/>
            <a:round/>
            <a:headEnd type="none" w="med" len="med"/>
            <a:tailEnd type="none" w="med" len="med"/>
          </a:ln>
          <a:effectLst/>
        </p:spPr>
        <p:txBody>
          <a:bodyPr/>
          <a:lstStyle/>
          <a:p>
            <a:pPr>
              <a:buFont typeface="Times New Roman" pitchFamily="16" charset="0"/>
              <a:buNone/>
              <a:defRPr/>
            </a:pPr>
            <a:r>
              <a:rPr lang="en-GB" b="1" dirty="0">
                <a:solidFill>
                  <a:schemeClr val="accent6">
                    <a:lumMod val="75000"/>
                  </a:schemeClr>
                </a:solidFill>
                <a:latin typeface="Arial" pitchFamily="34" charset="0"/>
                <a:ea typeface="Lucida Sans Unicode" pitchFamily="32" charset="0"/>
                <a:cs typeface="Arial" pitchFamily="34" charset="0"/>
              </a:rPr>
              <a:t>Fairness, closeness, belonging, feeling wanted, positive conflict resolution, peer influence, parental involvement in school &amp; social life</a:t>
            </a:r>
          </a:p>
        </p:txBody>
      </p:sp>
      <p:sp>
        <p:nvSpPr>
          <p:cNvPr id="45063" name="Left-Right Arrow 8"/>
          <p:cNvSpPr>
            <a:spLocks noChangeArrowheads="1"/>
          </p:cNvSpPr>
          <p:nvPr/>
        </p:nvSpPr>
        <p:spPr bwMode="auto">
          <a:xfrm>
            <a:off x="4427538" y="5445125"/>
            <a:ext cx="2952750" cy="865188"/>
          </a:xfrm>
          <a:prstGeom prst="leftRightArrow">
            <a:avLst>
              <a:gd name="adj1" fmla="val 50000"/>
              <a:gd name="adj2" fmla="val 49944"/>
            </a:avLst>
          </a:prstGeom>
          <a:solidFill>
            <a:srgbClr val="00B8FF"/>
          </a:solidFill>
          <a:ln w="9525" algn="ctr">
            <a:solidFill>
              <a:schemeClr val="tx1"/>
            </a:solidFill>
            <a:round/>
            <a:headEnd/>
            <a:tailEnd/>
          </a:ln>
        </p:spPr>
        <p:txBody>
          <a:bodyPr/>
          <a:lstStyle/>
          <a:p>
            <a:pPr algn="ctr"/>
            <a:r>
              <a:rPr lang="en-GB" altLang="en-US">
                <a:latin typeface="Showcard Gothic" pitchFamily="82" charset="0"/>
              </a:rPr>
              <a:t>Not Static</a:t>
            </a:r>
          </a:p>
        </p:txBody>
      </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71550" y="1628775"/>
            <a:ext cx="6997700"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1pPr>
            <a:lvl2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2pPr>
            <a:lvl3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3pPr>
            <a:lvl4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4pPr>
            <a:lvl5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5pPr>
            <a:lvl6pPr marL="25146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6pPr>
            <a:lvl7pPr marL="29718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7pPr>
            <a:lvl8pPr marL="34290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8pPr>
            <a:lvl9pPr marL="38862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9pPr>
          </a:lstStyle>
          <a:p>
            <a:pPr algn="ctr">
              <a:lnSpc>
                <a:spcPct val="100000"/>
              </a:lnSpc>
              <a:spcBef>
                <a:spcPct val="0"/>
              </a:spcBef>
              <a:buClrTx/>
              <a:buFontTx/>
              <a:buNone/>
            </a:pPr>
            <a:r>
              <a:rPr lang="en-GB" altLang="en-US" sz="6000" b="1">
                <a:latin typeface="Arial" panose="020B0604020202020204" pitchFamily="34" charset="0"/>
                <a:cs typeface="Arial" panose="020B0604020202020204" pitchFamily="34" charset="0"/>
              </a:rPr>
              <a:t>Response:</a:t>
            </a:r>
          </a:p>
          <a:p>
            <a:pPr algn="ctr">
              <a:lnSpc>
                <a:spcPct val="100000"/>
              </a:lnSpc>
              <a:spcBef>
                <a:spcPct val="0"/>
              </a:spcBef>
              <a:buClrTx/>
              <a:buFontTx/>
              <a:buNone/>
            </a:pPr>
            <a:r>
              <a:rPr lang="en-GB" altLang="en-US" sz="6000" b="1">
                <a:latin typeface="Arial" panose="020B0604020202020204" pitchFamily="34" charset="0"/>
                <a:cs typeface="Arial" panose="020B0604020202020204" pitchFamily="34" charset="0"/>
              </a:rPr>
              <a:t>The person not the topic</a:t>
            </a:r>
          </a:p>
        </p:txBody>
      </p:sp>
      <p:sp>
        <p:nvSpPr>
          <p:cNvPr id="47107" name="Text Box 2"/>
          <p:cNvSpPr txBox="1">
            <a:spLocks noChangeArrowheads="1"/>
          </p:cNvSpPr>
          <p:nvPr/>
        </p:nvSpPr>
        <p:spPr bwMode="auto">
          <a:xfrm>
            <a:off x="468313" y="2276475"/>
            <a:ext cx="8351837" cy="458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38138">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1pPr>
            <a:lvl2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2pPr>
            <a:lvl3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3pPr>
            <a:lvl4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4pPr>
            <a:lvl5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5pPr>
            <a:lvl6pPr marL="25146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6pPr>
            <a:lvl7pPr marL="29718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7pPr>
            <a:lvl8pPr marL="34290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8pPr>
            <a:lvl9pPr marL="38862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9pPr>
          </a:lstStyle>
          <a:p>
            <a:pPr>
              <a:buClrTx/>
              <a:buFontTx/>
              <a:buNone/>
            </a:pPr>
            <a:endParaRPr lang="en-GB" altLang="en-US" b="1">
              <a:latin typeface="Arial" panose="020B0604020202020204" pitchFamily="34" charset="0"/>
            </a:endParaRPr>
          </a:p>
          <a:p>
            <a:pPr>
              <a:lnSpc>
                <a:spcPct val="80000"/>
              </a:lnSpc>
              <a:buClrTx/>
              <a:buFontTx/>
              <a:buNone/>
            </a:pPr>
            <a:endParaRPr lang="en-GB" altLang="en-US" b="1">
              <a:latin typeface="Arial" panose="020B0604020202020204" pitchFamily="34" charset="0"/>
            </a:endParaRPr>
          </a:p>
        </p:txBody>
      </p:sp>
      <p:pic>
        <p:nvPicPr>
          <p:cNvPr id="4710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188913"/>
            <a:ext cx="1452563" cy="145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68313" y="1844675"/>
            <a:ext cx="7127875" cy="459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8138" indent="-338138">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1pPr>
            <a:lvl2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2pPr>
            <a:lvl3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3pPr>
            <a:lvl4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4pPr>
            <a:lvl5pPr>
              <a:lnSpc>
                <a:spcPct val="90000"/>
              </a:lnSpc>
              <a:spcBef>
                <a:spcPts val="75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5pPr>
            <a:lvl6pPr marL="25146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6pPr>
            <a:lvl7pPr marL="29718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7pPr>
            <a:lvl8pPr marL="34290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8pPr>
            <a:lvl9pPr marL="38862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000">
                <a:solidFill>
                  <a:srgbClr val="000099"/>
                </a:solidFill>
                <a:latin typeface="StoneSansSemibold" pitchFamily="34" charset="0"/>
                <a:ea typeface="Microsoft YaHei" panose="020B0503020204020204" pitchFamily="34" charset="-122"/>
              </a:defRPr>
            </a:lvl9pPr>
          </a:lstStyle>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Listening to feelings, counselling  response</a:t>
            </a:r>
          </a:p>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Building of confidence</a:t>
            </a:r>
          </a:p>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Reassurance on what is normal &amp; what isn’t</a:t>
            </a:r>
          </a:p>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Stepping stone to other services (partnership work)</a:t>
            </a:r>
          </a:p>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Child Protection</a:t>
            </a:r>
          </a:p>
          <a:p>
            <a:pPr>
              <a:buClr>
                <a:srgbClr val="000099"/>
              </a:buClr>
              <a:buFont typeface="Wingdings" panose="05000000000000000000" pitchFamily="2" charset="2"/>
              <a:buChar char="Ø"/>
            </a:pPr>
            <a:r>
              <a:rPr lang="en-GB" altLang="en-US" sz="3200" b="1" dirty="0">
                <a:latin typeface="Arial" panose="020B0604020202020204" pitchFamily="34" charset="0"/>
                <a:cs typeface="Arial" panose="020B0604020202020204" pitchFamily="34" charset="0"/>
              </a:rPr>
              <a:t>Resource </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188913"/>
            <a:ext cx="1452563" cy="145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0179" name="Picture 3" descr="H:\work\cool2talk\238f45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81250" y="1219200"/>
            <a:ext cx="43815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33375"/>
            <a:ext cx="6992938" cy="1138238"/>
          </a:xfrm>
        </p:spPr>
        <p:txBody>
          <a:bodyPr/>
          <a:lstStyle/>
          <a:p>
            <a:r>
              <a:rPr lang="en-GB" altLang="en-US" sz="4000" b="1" dirty="0" smtClean="0">
                <a:latin typeface="Arial" panose="020B0604020202020204" pitchFamily="34" charset="0"/>
                <a:cs typeface="Arial" panose="020B0604020202020204" pitchFamily="34" charset="0"/>
              </a:rPr>
              <a:t>Digital interventions</a:t>
            </a:r>
          </a:p>
        </p:txBody>
      </p:sp>
      <p:pic>
        <p:nvPicPr>
          <p:cNvPr id="16387" name="Content Placeholder 3" descr="color-tre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650" y="1398588"/>
            <a:ext cx="7777163" cy="6218237"/>
          </a:xfr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1116013" y="549275"/>
            <a:ext cx="6408737" cy="5543550"/>
          </a:xfrm>
          <a:prstGeom prst="wedgeEllipseCallout">
            <a:avLst>
              <a:gd name="adj1" fmla="val -97167"/>
              <a:gd name="adj2" fmla="val 101782"/>
            </a:avLst>
          </a:prstGeom>
          <a:solidFill>
            <a:schemeClr val="accent1">
              <a:lumMod val="60000"/>
              <a:lumOff val="40000"/>
            </a:schemeClr>
          </a:solidFill>
          <a:ln w="9360" cap="sq">
            <a:solidFill>
              <a:srgbClr val="FFFFFF"/>
            </a:solidFill>
            <a:round/>
            <a:headEnd/>
            <a:tailEnd/>
          </a:ln>
        </p:spPr>
        <p:txBody>
          <a:bodyPr wrap="none" anchor="ctr"/>
          <a:lstStyle/>
          <a:p>
            <a:pPr>
              <a:buClr>
                <a:srgbClr val="000000"/>
              </a:buClr>
              <a:buSzPct val="100000"/>
              <a:buFont typeface="Times New Roman" panose="02020603050405020304" pitchFamily="18" charset="0"/>
              <a:buNone/>
              <a:defRPr/>
            </a:pPr>
            <a:endParaRPr lang="en-US"/>
          </a:p>
        </p:txBody>
      </p:sp>
      <p:sp>
        <p:nvSpPr>
          <p:cNvPr id="52227" name="Text Box 2"/>
          <p:cNvSpPr txBox="1">
            <a:spLocks noChangeArrowheads="1"/>
          </p:cNvSpPr>
          <p:nvPr/>
        </p:nvSpPr>
        <p:spPr bwMode="auto">
          <a:xfrm>
            <a:off x="1835696" y="1611799"/>
            <a:ext cx="4896543" cy="3972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1pPr>
            <a:lvl2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2pPr>
            <a:lvl3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3pPr>
            <a:lvl4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4pPr>
            <a:lvl5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5pPr>
            <a:lvl6pPr marL="25146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6pPr>
            <a:lvl7pPr marL="29718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7pPr>
            <a:lvl8pPr marL="34290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8pPr>
            <a:lvl9pPr marL="38862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9pPr>
          </a:lstStyle>
          <a:p>
            <a:pPr algn="ctr">
              <a:lnSpc>
                <a:spcPct val="100000"/>
              </a:lnSpc>
              <a:spcBef>
                <a:spcPct val="0"/>
              </a:spcBef>
              <a:buClrTx/>
              <a:buFontTx/>
              <a:buNone/>
            </a:pPr>
            <a:r>
              <a:rPr lang="en-GB" altLang="en-US" sz="2800" b="1" dirty="0">
                <a:solidFill>
                  <a:srgbClr val="041435"/>
                </a:solidFill>
                <a:latin typeface="Arial" panose="020B0604020202020204" pitchFamily="34" charset="0"/>
              </a:rPr>
              <a:t>The reply I got from this site has made me feel so much better. Just knowing that someone is out there </a:t>
            </a:r>
            <a:r>
              <a:rPr lang="en-GB" altLang="en-US" sz="2800" b="1" dirty="0" smtClean="0">
                <a:solidFill>
                  <a:srgbClr val="041435"/>
                </a:solidFill>
                <a:latin typeface="Arial" panose="020B0604020202020204" pitchFamily="34" charset="0"/>
              </a:rPr>
              <a:t>that </a:t>
            </a:r>
            <a:r>
              <a:rPr lang="en-GB" altLang="en-US" sz="2800" b="1" dirty="0">
                <a:solidFill>
                  <a:srgbClr val="041435"/>
                </a:solidFill>
                <a:latin typeface="Arial" panose="020B0604020202020204" pitchFamily="34" charset="0"/>
              </a:rPr>
              <a:t>would listen to my problem and try to help, helped me in itself. This site is wonderful. Thank you so much.</a:t>
            </a:r>
          </a:p>
        </p:txBody>
      </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
          <p:cNvSpPr>
            <a:spLocks noChangeArrowheads="1"/>
          </p:cNvSpPr>
          <p:nvPr/>
        </p:nvSpPr>
        <p:spPr bwMode="auto">
          <a:xfrm>
            <a:off x="467544" y="476250"/>
            <a:ext cx="6912744" cy="5545138"/>
          </a:xfrm>
          <a:prstGeom prst="wedgeEllipseCallout">
            <a:avLst>
              <a:gd name="adj1" fmla="val 108134"/>
              <a:gd name="adj2" fmla="val 34441"/>
            </a:avLst>
          </a:prstGeom>
          <a:solidFill>
            <a:schemeClr val="accent1">
              <a:lumMod val="60000"/>
              <a:lumOff val="40000"/>
            </a:schemeClr>
          </a:solidFill>
          <a:ln w="9360" cap="sq">
            <a:solidFill>
              <a:srgbClr val="FFFFFF"/>
            </a:solidFill>
            <a:round/>
            <a:headEnd/>
            <a:tailEnd/>
          </a:ln>
        </p:spPr>
        <p:txBody>
          <a:bodyPr wrap="none" anchor="ctr"/>
          <a:lstStyle/>
          <a:p>
            <a:pPr>
              <a:buClr>
                <a:srgbClr val="000000"/>
              </a:buClr>
              <a:buSzPct val="100000"/>
              <a:buFont typeface="Times New Roman" panose="02020603050405020304" pitchFamily="18" charset="0"/>
              <a:buNone/>
              <a:defRPr/>
            </a:pPr>
            <a:endParaRPr lang="en-US"/>
          </a:p>
        </p:txBody>
      </p:sp>
      <p:sp>
        <p:nvSpPr>
          <p:cNvPr id="54275" name="Rectangle 1"/>
          <p:cNvSpPr>
            <a:spLocks noChangeArrowheads="1"/>
          </p:cNvSpPr>
          <p:nvPr/>
        </p:nvSpPr>
        <p:spPr bwMode="auto">
          <a:xfrm>
            <a:off x="522288" y="1916832"/>
            <a:ext cx="68580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GB" altLang="en-US" sz="2800" b="1" dirty="0">
                <a:solidFill>
                  <a:srgbClr val="000000"/>
                </a:solidFill>
                <a:latin typeface="Trebuchet MS" panose="020B0603020202020204" pitchFamily="34" charset="0"/>
              </a:rPr>
              <a:t>Thanks for your help, cool 2 talk. I recently asked about how to cope with my anxiety, depression and self harm. Your help was fantastic and it felt great to have people to rely on when times got too tough. I am very thankful to have this service.</a:t>
            </a:r>
            <a:endParaRPr lang="en-GB" altLang="en-US" sz="2800" b="1"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42988" y="1989138"/>
            <a:ext cx="6997700" cy="4284662"/>
          </a:xfrm>
          <a:prstGeom prst="rect">
            <a:avLst/>
          </a:prstGeom>
          <a:noFill/>
          <a:ln w="9525">
            <a:noFill/>
            <a:round/>
            <a:headEnd/>
            <a:tailEnd/>
          </a:ln>
        </p:spPr>
        <p:txBody>
          <a:bodyPr lIns="90000" tIns="46800" rIns="90000" bIns="46800"/>
          <a:lstStyle/>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4800" b="1" dirty="0">
              <a:solidFill>
                <a:srgbClr val="FF0000"/>
              </a:solidFill>
              <a:latin typeface="Arial" charset="0"/>
            </a:endParaRPr>
          </a:p>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800" b="1" dirty="0">
                <a:solidFill>
                  <a:srgbClr val="FF0000"/>
                </a:solidFill>
                <a:latin typeface="Arial" charset="0"/>
              </a:rPr>
              <a:t>Felicity </a:t>
            </a:r>
            <a:r>
              <a:rPr lang="en-GB" sz="2800" b="1" dirty="0" err="1">
                <a:solidFill>
                  <a:srgbClr val="FF0000"/>
                </a:solidFill>
                <a:latin typeface="Arial" charset="0"/>
              </a:rPr>
              <a:t>Snowsill</a:t>
            </a:r>
            <a:endParaRPr lang="en-GB" sz="2800" b="1" dirty="0">
              <a:solidFill>
                <a:srgbClr val="FF0000"/>
              </a:solidFill>
              <a:latin typeface="Arial" charset="0"/>
            </a:endParaRPr>
          </a:p>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800" b="1" dirty="0" smtClean="0">
                <a:solidFill>
                  <a:schemeClr val="accent2"/>
                </a:solidFill>
                <a:latin typeface="Arial" charset="0"/>
                <a:cs typeface="Arial" pitchFamily="34" charset="0"/>
              </a:rPr>
              <a:t>fsnowsill@nhs.net</a:t>
            </a:r>
            <a:endParaRPr lang="en-GB" sz="2800" b="1" dirty="0">
              <a:solidFill>
                <a:schemeClr val="accent2"/>
              </a:solidFill>
              <a:latin typeface="Arial" charset="0"/>
              <a:cs typeface="Arial" pitchFamily="34" charset="0"/>
            </a:endParaRPr>
          </a:p>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800" b="1" dirty="0" err="1">
                <a:solidFill>
                  <a:srgbClr val="FF0000"/>
                </a:solidFill>
                <a:latin typeface="Arial" charset="0"/>
                <a:cs typeface="Arial" pitchFamily="34" charset="0"/>
              </a:rPr>
              <a:t>Linzi</a:t>
            </a:r>
            <a:r>
              <a:rPr lang="en-GB" sz="2800" b="1" dirty="0">
                <a:solidFill>
                  <a:srgbClr val="FF0000"/>
                </a:solidFill>
                <a:latin typeface="Arial" charset="0"/>
                <a:cs typeface="Arial" pitchFamily="34" charset="0"/>
              </a:rPr>
              <a:t> </a:t>
            </a:r>
            <a:r>
              <a:rPr lang="en-GB" sz="2800" b="1" dirty="0" err="1" smtClean="0">
                <a:solidFill>
                  <a:srgbClr val="FF0000"/>
                </a:solidFill>
                <a:latin typeface="Arial" charset="0"/>
                <a:cs typeface="Arial" pitchFamily="34" charset="0"/>
              </a:rPr>
              <a:t>McKerrecher</a:t>
            </a:r>
            <a:endParaRPr lang="en-GB" sz="2800" b="1" dirty="0" smtClean="0">
              <a:solidFill>
                <a:srgbClr val="FF0000"/>
              </a:solidFill>
              <a:latin typeface="Arial" charset="0"/>
              <a:cs typeface="Arial" pitchFamily="34" charset="0"/>
            </a:endParaRPr>
          </a:p>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800" b="1" dirty="0" smtClean="0">
                <a:solidFill>
                  <a:schemeClr val="accent2"/>
                </a:solidFill>
                <a:latin typeface="Arial" charset="0"/>
                <a:cs typeface="Arial" pitchFamily="34" charset="0"/>
              </a:rPr>
              <a:t>lmckerrecher@nhs.net</a:t>
            </a:r>
            <a:endParaRPr lang="en-GB" sz="2800" b="1" dirty="0">
              <a:solidFill>
                <a:schemeClr val="accent2"/>
              </a:solidFill>
              <a:latin typeface="Arial" charset="0"/>
              <a:cs typeface="Arial" pitchFamily="34" charset="0"/>
            </a:endParaRPr>
          </a:p>
          <a:p>
            <a:pPr marL="342900" indent="-338138">
              <a:lnSpc>
                <a:spcPct val="90000"/>
              </a:lnSpc>
              <a:spcBef>
                <a:spcPts val="135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5400" b="1" dirty="0">
              <a:solidFill>
                <a:schemeClr val="accent6">
                  <a:lumMod val="75000"/>
                </a:schemeClr>
              </a:solidFill>
              <a:latin typeface="Arial" pitchFamily="34" charset="0"/>
              <a:cs typeface="Arial" pitchFamily="34" charset="0"/>
            </a:endParaRPr>
          </a:p>
        </p:txBody>
      </p:sp>
      <p:pic>
        <p:nvPicPr>
          <p:cNvPr id="552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2888"/>
            <a:ext cx="2003425" cy="200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5530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150" y="692150"/>
            <a:ext cx="992188" cy="94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work\cool2talk\presentations\wordclou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513" y="1562100"/>
            <a:ext cx="5705475"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014663"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9750" y="1844675"/>
            <a:ext cx="8059738" cy="5661025"/>
          </a:xfrm>
        </p:spPr>
        <p:txBody>
          <a:bodyPr/>
          <a:lstStyle/>
          <a:p>
            <a:pPr algn="ctr"/>
            <a:r>
              <a:rPr lang="en-GB" altLang="en-US" dirty="0" smtClean="0"/>
              <a:t>	</a:t>
            </a:r>
            <a:r>
              <a:rPr lang="en-GB" altLang="en-US" sz="3600" dirty="0" smtClean="0">
                <a:latin typeface="Arial" panose="020B0604020202020204" pitchFamily="34" charset="0"/>
                <a:cs typeface="Arial" panose="020B0604020202020204" pitchFamily="34" charset="0"/>
              </a:rPr>
              <a:t>Parties, </a:t>
            </a:r>
            <a:r>
              <a:rPr lang="en-GB" altLang="en-US" sz="3600" b="1" dirty="0" smtClean="0">
                <a:latin typeface="Arial" panose="020B0604020202020204" pitchFamily="34" charset="0"/>
                <a:cs typeface="Arial" panose="020B0604020202020204" pitchFamily="34" charset="0"/>
              </a:rPr>
              <a:t>drunk</a:t>
            </a:r>
            <a:r>
              <a:rPr lang="en-GB" altLang="en-US" sz="3600" dirty="0" smtClean="0">
                <a:latin typeface="Arial" panose="020B0604020202020204" pitchFamily="34" charset="0"/>
                <a:cs typeface="Arial" panose="020B0604020202020204" pitchFamily="34" charset="0"/>
              </a:rPr>
              <a:t>, sex, </a:t>
            </a:r>
            <a:r>
              <a:rPr lang="en-GB" altLang="en-US" sz="3600" b="1" dirty="0" smtClean="0">
                <a:latin typeface="Arial" panose="020B0604020202020204" pitchFamily="34" charset="0"/>
                <a:cs typeface="Arial" panose="020B0604020202020204" pitchFamily="34" charset="0"/>
              </a:rPr>
              <a:t>problems</a:t>
            </a:r>
            <a:r>
              <a:rPr lang="en-GB" altLang="en-US" sz="3600" dirty="0" smtClean="0">
                <a:latin typeface="Arial" panose="020B0604020202020204" pitchFamily="34" charset="0"/>
                <a:cs typeface="Arial" panose="020B0604020202020204" pitchFamily="34" charset="0"/>
              </a:rPr>
              <a:t>, arguments, </a:t>
            </a:r>
            <a:r>
              <a:rPr lang="en-GB" altLang="en-US" sz="3600" b="1" dirty="0" smtClean="0">
                <a:latin typeface="Arial" panose="020B0604020202020204" pitchFamily="34" charset="0"/>
                <a:cs typeface="Arial" panose="020B0604020202020204" pitchFamily="34" charset="0"/>
              </a:rPr>
              <a:t>domestic abuse</a:t>
            </a:r>
            <a:r>
              <a:rPr lang="en-GB" altLang="en-US" sz="3600" dirty="0" smtClean="0">
                <a:latin typeface="Arial" panose="020B0604020202020204" pitchFamily="34" charset="0"/>
                <a:cs typeface="Arial" panose="020B0604020202020204" pitchFamily="34" charset="0"/>
              </a:rPr>
              <a:t>, confidence, </a:t>
            </a:r>
            <a:r>
              <a:rPr lang="en-GB" altLang="en-US" sz="3600" b="1" dirty="0" smtClean="0">
                <a:latin typeface="Arial" panose="020B0604020202020204" pitchFamily="34" charset="0"/>
                <a:cs typeface="Arial" panose="020B0604020202020204" pitchFamily="34" charset="0"/>
              </a:rPr>
              <a:t>wild</a:t>
            </a:r>
            <a:r>
              <a:rPr lang="en-GB" altLang="en-US" sz="3600" dirty="0" smtClean="0">
                <a:latin typeface="Arial" panose="020B0604020202020204" pitchFamily="34" charset="0"/>
                <a:cs typeface="Arial" panose="020B0604020202020204" pitchFamily="34" charset="0"/>
              </a:rPr>
              <a:t>, fun, </a:t>
            </a:r>
            <a:r>
              <a:rPr lang="en-GB" altLang="en-US" sz="3600" b="1" dirty="0" smtClean="0">
                <a:latin typeface="Arial" panose="020B0604020202020204" pitchFamily="34" charset="0"/>
                <a:cs typeface="Arial" panose="020B0604020202020204" pitchFamily="34" charset="0"/>
              </a:rPr>
              <a:t>exciting</a:t>
            </a:r>
            <a:r>
              <a:rPr lang="en-GB" altLang="en-US" sz="3600" dirty="0" smtClean="0">
                <a:latin typeface="Arial" panose="020B0604020202020204" pitchFamily="34" charset="0"/>
                <a:cs typeface="Arial" panose="020B0604020202020204" pitchFamily="34" charset="0"/>
              </a:rPr>
              <a:t>, dangerous, </a:t>
            </a:r>
            <a:r>
              <a:rPr lang="en-GB" altLang="en-US" sz="3600" b="1" dirty="0" smtClean="0">
                <a:latin typeface="Arial" panose="020B0604020202020204" pitchFamily="34" charset="0"/>
                <a:cs typeface="Arial" panose="020B0604020202020204" pitchFamily="34" charset="0"/>
              </a:rPr>
              <a:t>good time</a:t>
            </a:r>
            <a:r>
              <a:rPr lang="en-GB" altLang="en-US" sz="3600" dirty="0" smtClean="0">
                <a:latin typeface="Arial" panose="020B0604020202020204" pitchFamily="34" charset="0"/>
                <a:cs typeface="Arial" panose="020B0604020202020204" pitchFamily="34" charset="0"/>
              </a:rPr>
              <a:t>, risks, </a:t>
            </a:r>
            <a:r>
              <a:rPr lang="en-GB" altLang="en-US" sz="3600" b="1" dirty="0" smtClean="0">
                <a:latin typeface="Arial" panose="020B0604020202020204" pitchFamily="34" charset="0"/>
                <a:cs typeface="Arial" panose="020B0604020202020204" pitchFamily="34" charset="0"/>
              </a:rPr>
              <a:t>no condom</a:t>
            </a:r>
            <a:r>
              <a:rPr lang="en-GB" altLang="en-US" sz="3600" dirty="0" smtClean="0">
                <a:latin typeface="Arial" panose="020B0604020202020204" pitchFamily="34" charset="0"/>
                <a:cs typeface="Arial" panose="020B0604020202020204" pitchFamily="34" charset="0"/>
              </a:rPr>
              <a:t>, stupid things, </a:t>
            </a:r>
            <a:r>
              <a:rPr lang="en-GB" altLang="en-US" sz="3600" b="1" dirty="0" smtClean="0">
                <a:latin typeface="Arial" panose="020B0604020202020204" pitchFamily="34" charset="0"/>
                <a:cs typeface="Arial" panose="020B0604020202020204" pitchFamily="34" charset="0"/>
              </a:rPr>
              <a:t>regret,</a:t>
            </a:r>
            <a:r>
              <a:rPr lang="en-GB" altLang="en-US" sz="3600" dirty="0" smtClean="0">
                <a:latin typeface="Arial" panose="020B0604020202020204" pitchFamily="34" charset="0"/>
                <a:cs typeface="Arial" panose="020B0604020202020204" pitchFamily="34" charset="0"/>
              </a:rPr>
              <a:t> mistakes, </a:t>
            </a:r>
            <a:r>
              <a:rPr lang="en-GB" altLang="en-US" sz="3600" b="1" dirty="0" smtClean="0">
                <a:latin typeface="Arial" panose="020B0604020202020204" pitchFamily="34" charset="0"/>
                <a:cs typeface="Arial" panose="020B0604020202020204" pitchFamily="34" charset="0"/>
              </a:rPr>
              <a:t>consent</a:t>
            </a:r>
            <a:r>
              <a:rPr lang="en-GB" altLang="en-US" sz="3600" dirty="0" smtClean="0">
                <a:latin typeface="Arial" panose="020B0604020202020204" pitchFamily="34" charset="0"/>
                <a:cs typeface="Arial" panose="020B0604020202020204" pitchFamily="34" charset="0"/>
              </a:rPr>
              <a:t>, health</a:t>
            </a:r>
            <a:r>
              <a:rPr lang="en-GB" altLang="en-US" sz="3600" b="1" dirty="0" smtClean="0">
                <a:latin typeface="Arial" panose="020B0604020202020204" pitchFamily="34" charset="0"/>
                <a:cs typeface="Arial" panose="020B0604020202020204" pitchFamily="34" charset="0"/>
              </a:rPr>
              <a:t>, jealousy</a:t>
            </a:r>
            <a:r>
              <a:rPr lang="en-GB" altLang="en-US" sz="3600" dirty="0" smtClean="0">
                <a:latin typeface="Arial" panose="020B0604020202020204" pitchFamily="34" charset="0"/>
                <a:cs typeface="Arial" panose="020B0604020202020204" pitchFamily="34" charset="0"/>
              </a:rPr>
              <a:t>, volatile, </a:t>
            </a:r>
            <a:r>
              <a:rPr lang="en-GB" altLang="en-US" sz="3600" b="1" dirty="0" smtClean="0">
                <a:latin typeface="Arial" panose="020B0604020202020204" pitchFamily="34" charset="0"/>
                <a:cs typeface="Arial" panose="020B0604020202020204" pitchFamily="34" charset="0"/>
              </a:rPr>
              <a:t>sober sex, </a:t>
            </a:r>
            <a:r>
              <a:rPr lang="en-GB" altLang="en-US" sz="3600" dirty="0" smtClean="0">
                <a:latin typeface="Arial" panose="020B0604020202020204" pitchFamily="34" charset="0"/>
                <a:cs typeface="Arial" panose="020B0604020202020204" pitchFamily="34" charset="0"/>
              </a:rPr>
              <a:t>addiction, </a:t>
            </a:r>
            <a:r>
              <a:rPr lang="en-GB" altLang="en-US" sz="3600" b="1" dirty="0" smtClean="0">
                <a:latin typeface="Arial" panose="020B0604020202020204" pitchFamily="34" charset="0"/>
                <a:cs typeface="Arial" panose="020B0604020202020204" pitchFamily="34" charset="0"/>
              </a:rPr>
              <a:t>bad</a:t>
            </a:r>
            <a:r>
              <a:rPr lang="en-GB" altLang="en-US" sz="3600" dirty="0" smtClean="0">
                <a:latin typeface="Arial" panose="020B0604020202020204" pitchFamily="34" charset="0"/>
                <a:cs typeface="Arial" panose="020B0604020202020204" pitchFamily="34" charset="0"/>
              </a:rPr>
              <a:t>, chill out</a:t>
            </a:r>
            <a:r>
              <a:rPr lang="en-GB" altLang="en-US" sz="3600" b="1" dirty="0" smtClean="0">
                <a:latin typeface="Arial" panose="020B0604020202020204" pitchFamily="34" charset="0"/>
                <a:cs typeface="Arial" panose="020B0604020202020204" pitchFamily="34" charset="0"/>
              </a:rPr>
              <a:t>, freer</a:t>
            </a:r>
            <a:r>
              <a:rPr lang="en-GB" altLang="en-US" sz="3600" dirty="0" smtClean="0">
                <a:latin typeface="Arial" panose="020B0604020202020204" pitchFamily="34" charset="0"/>
                <a:cs typeface="Arial" panose="020B0604020202020204" pitchFamily="34" charset="0"/>
              </a:rPr>
              <a:t>, trust, </a:t>
            </a:r>
            <a:r>
              <a:rPr lang="en-GB" altLang="en-US" sz="3600" b="1" dirty="0" smtClean="0">
                <a:latin typeface="Arial" panose="020B0604020202020204" pitchFamily="34" charset="0"/>
                <a:cs typeface="Arial" panose="020B0604020202020204" pitchFamily="34" charset="0"/>
              </a:rPr>
              <a:t>ruin relationships, </a:t>
            </a:r>
            <a:r>
              <a:rPr lang="en-GB" altLang="en-US" sz="3600" dirty="0" smtClean="0">
                <a:latin typeface="Arial" panose="020B0604020202020204" pitchFamily="34" charset="0"/>
                <a:cs typeface="Arial" panose="020B0604020202020204" pitchFamily="34" charset="0"/>
              </a:rPr>
              <a:t>problems</a:t>
            </a:r>
          </a:p>
          <a:p>
            <a:endParaRPr lang="en-GB" altLang="en-US" dirty="0" smtClean="0"/>
          </a:p>
        </p:txBody>
      </p:sp>
      <p:pic>
        <p:nvPicPr>
          <p:cNvPr id="20483"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635375" cy="189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Box 6"/>
          <p:cNvSpPr txBox="1">
            <a:spLocks noChangeArrowheads="1"/>
          </p:cNvSpPr>
          <p:nvPr/>
        </p:nvSpPr>
        <p:spPr bwMode="auto">
          <a:xfrm>
            <a:off x="3924300" y="0"/>
            <a:ext cx="31686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GB" altLang="en-US" sz="4000" b="1">
                <a:solidFill>
                  <a:schemeClr val="tx1"/>
                </a:solidFill>
                <a:latin typeface="Comic Sans MS" panose="030F0702030302020204" pitchFamily="66" charset="0"/>
              </a:rPr>
              <a:t>Drugs &amp; alcohol</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idx="1"/>
          </p:nvPr>
        </p:nvSpPr>
        <p:spPr>
          <a:xfrm>
            <a:off x="1066800" y="2276475"/>
            <a:ext cx="6992938" cy="4105275"/>
          </a:xfrm>
        </p:spPr>
        <p:txBody>
          <a:bodyPr/>
          <a:lstStyle/>
          <a:p>
            <a:endParaRPr lang="en-US" altLang="en-US" sz="3200" b="1" smtClean="0">
              <a:solidFill>
                <a:srgbClr val="3333CC"/>
              </a:solidFill>
              <a:latin typeface="Arial" panose="020B0604020202020204" pitchFamily="34" charset="0"/>
              <a:ea typeface="Arial Unicode MS" panose="020B0604020202020204" pitchFamily="34" charset="-128"/>
              <a:cs typeface="Arial" panose="020B0604020202020204" pitchFamily="34" charset="0"/>
            </a:endParaRPr>
          </a:p>
          <a:p>
            <a:endParaRPr lang="en-US" altLang="en-US" sz="3200" b="1" smtClean="0">
              <a:solidFill>
                <a:srgbClr val="3333CC"/>
              </a:solidFill>
              <a:latin typeface="Arial" panose="020B0604020202020204" pitchFamily="34" charset="0"/>
              <a:ea typeface="Arial Unicode MS" panose="020B0604020202020204" pitchFamily="34" charset="-128"/>
              <a:cs typeface="Arial" panose="020B0604020202020204" pitchFamily="34" charset="0"/>
            </a:endParaRPr>
          </a:p>
          <a:p>
            <a:r>
              <a:rPr lang="en-US" altLang="en-US" sz="4800" b="1" smtClean="0">
                <a:solidFill>
                  <a:srgbClr val="3333CC"/>
                </a:solidFill>
                <a:latin typeface="Arial" panose="020B0604020202020204" pitchFamily="34" charset="0"/>
                <a:ea typeface="Arial Unicode MS" panose="020B0604020202020204" pitchFamily="34" charset="-128"/>
                <a:cs typeface="Arial" panose="020B0604020202020204" pitchFamily="34" charset="0"/>
              </a:rPr>
              <a:t>A safe space to ask questions</a:t>
            </a:r>
          </a:p>
          <a:p>
            <a:endParaRPr lang="en-US" altLang="en-US" sz="2000" b="1" smtClean="0">
              <a:solidFill>
                <a:srgbClr val="3333CC"/>
              </a:solidFill>
              <a:latin typeface="Arial" panose="020B0604020202020204" pitchFamily="34" charset="0"/>
              <a:ea typeface="Arial Unicode MS" panose="020B0604020202020204" pitchFamily="34" charset="-128"/>
              <a:cs typeface="Arial" panose="020B0604020202020204" pitchFamily="34" charset="0"/>
            </a:endParaRPr>
          </a:p>
          <a:p>
            <a:endParaRPr lang="en-US" altLang="en-US" sz="2000" b="1" smtClean="0">
              <a:solidFill>
                <a:srgbClr val="3333CC"/>
              </a:solidFill>
              <a:latin typeface="Arial" panose="020B0604020202020204" pitchFamily="34" charset="0"/>
              <a:ea typeface="Arial Unicode MS" panose="020B0604020202020204" pitchFamily="34" charset="-128"/>
              <a:cs typeface="Arial" panose="020B0604020202020204" pitchFamily="34" charset="0"/>
            </a:endParaRPr>
          </a:p>
          <a:p>
            <a:endParaRPr lang="en-US" altLang="en-US" sz="3200" b="1" smtClean="0">
              <a:solidFill>
                <a:srgbClr val="3333CC"/>
              </a:solidFill>
              <a:latin typeface="Arial" panose="020B0604020202020204" pitchFamily="34" charset="0"/>
              <a:ea typeface="Arial Unicode MS" panose="020B0604020202020204" pitchFamily="34" charset="-128"/>
              <a:cs typeface="Arial" panose="020B0604020202020204" pitchFamily="34" charset="0"/>
            </a:endParaRPr>
          </a:p>
          <a:p>
            <a:r>
              <a:rPr lang="en-US" altLang="en-US" sz="3200" b="1" smtClean="0">
                <a:solidFill>
                  <a:srgbClr val="3333CC"/>
                </a:solidFill>
                <a:latin typeface="Arial" panose="020B0604020202020204" pitchFamily="34" charset="0"/>
                <a:ea typeface="Arial Unicode MS" panose="020B0604020202020204" pitchFamily="34" charset="-128"/>
                <a:cs typeface="Arial" panose="020B0604020202020204" pitchFamily="34" charset="0"/>
              </a:rPr>
              <a:t/>
            </a:r>
            <a:br>
              <a:rPr lang="en-US" altLang="en-US" sz="3200" b="1" smtClean="0">
                <a:solidFill>
                  <a:srgbClr val="3333CC"/>
                </a:solidFill>
                <a:latin typeface="Arial" panose="020B0604020202020204" pitchFamily="34" charset="0"/>
                <a:ea typeface="Arial Unicode MS" panose="020B0604020202020204" pitchFamily="34" charset="-128"/>
                <a:cs typeface="Arial" panose="020B0604020202020204" pitchFamily="34" charset="0"/>
              </a:rPr>
            </a:br>
            <a:endParaRPr lang="en-GB" altLang="en-US" smtClean="0">
              <a:latin typeface="Arial" panose="020B0604020202020204" pitchFamily="34" charset="0"/>
              <a:ea typeface="Arial Unicode MS" panose="020B0604020202020204" pitchFamily="34" charset="-128"/>
              <a:cs typeface="Arial" panose="020B0604020202020204" pitchFamily="34" charset="0"/>
            </a:endParaRPr>
          </a:p>
        </p:txBody>
      </p:sp>
      <p:pic>
        <p:nvPicPr>
          <p:cNvPr id="225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88913"/>
            <a:ext cx="205263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253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613" y="1196975"/>
            <a:ext cx="12096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2533"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275" y="4941888"/>
            <a:ext cx="4689475" cy="149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4679950"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613" y="2133600"/>
            <a:ext cx="424815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3188" y="4383088"/>
            <a:ext cx="3960812" cy="247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b="1" smtClean="0">
                <a:latin typeface="Arial" panose="020B0604020202020204" pitchFamily="34" charset="0"/>
                <a:cs typeface="Arial" panose="020B0604020202020204" pitchFamily="34" charset="0"/>
              </a:rPr>
              <a:t>Expanding the service</a:t>
            </a:r>
          </a:p>
        </p:txBody>
      </p:sp>
      <p:sp>
        <p:nvSpPr>
          <p:cNvPr id="3" name="Content Placeholder 2"/>
          <p:cNvSpPr>
            <a:spLocks noGrp="1"/>
          </p:cNvSpPr>
          <p:nvPr>
            <p:ph idx="1"/>
          </p:nvPr>
        </p:nvSpPr>
        <p:spPr>
          <a:xfrm>
            <a:off x="1116013" y="3068638"/>
            <a:ext cx="6992937" cy="3221037"/>
          </a:xfrm>
        </p:spPr>
        <p:txBody>
          <a:bodyPr/>
          <a:lstStyle/>
          <a:p>
            <a:pPr>
              <a:buFont typeface="Times New Roman" pitchFamily="16" charset="0"/>
              <a:buNone/>
              <a:defRPr/>
            </a:pPr>
            <a:endParaRPr lang="en-US" sz="3200" b="1" dirty="0" smtClean="0">
              <a:solidFill>
                <a:srgbClr val="3333CC"/>
              </a:solidFill>
              <a:latin typeface="Kristen ITC" pitchFamily="66" charset="0"/>
            </a:endParaRPr>
          </a:p>
          <a:p>
            <a:pPr>
              <a:buFont typeface="Times New Roman" pitchFamily="16" charset="0"/>
              <a:buNone/>
              <a:defRPr/>
            </a:pPr>
            <a:endParaRPr lang="en-US" sz="3200" b="1" dirty="0" smtClean="0">
              <a:solidFill>
                <a:srgbClr val="3333CC"/>
              </a:solidFill>
              <a:latin typeface="Kristen ITC" pitchFamily="66" charset="0"/>
            </a:endParaRPr>
          </a:p>
          <a:p>
            <a:pPr>
              <a:buFont typeface="Times New Roman" pitchFamily="16" charset="0"/>
              <a:buNone/>
              <a:defRPr/>
            </a:pPr>
            <a:r>
              <a:rPr lang="en-US" sz="3200" b="1" dirty="0" smtClean="0">
                <a:solidFill>
                  <a:schemeClr val="accent2">
                    <a:lumMod val="75000"/>
                  </a:schemeClr>
                </a:solidFill>
                <a:latin typeface="Arial" pitchFamily="34" charset="0"/>
                <a:cs typeface="Arial" pitchFamily="34" charset="0"/>
              </a:rPr>
              <a:t>121 online chat with a </a:t>
            </a:r>
            <a:r>
              <a:rPr lang="en-US" sz="3200" b="1" dirty="0" err="1" smtClean="0">
                <a:solidFill>
                  <a:schemeClr val="accent2">
                    <a:lumMod val="75000"/>
                  </a:schemeClr>
                </a:solidFill>
                <a:latin typeface="Arial" pitchFamily="34" charset="0"/>
                <a:cs typeface="Arial" pitchFamily="34" charset="0"/>
              </a:rPr>
              <a:t>counsellor</a:t>
            </a:r>
            <a:endParaRPr lang="en-GB" dirty="0" smtClean="0">
              <a:solidFill>
                <a:schemeClr val="accent2">
                  <a:lumMod val="75000"/>
                </a:schemeClr>
              </a:solidFill>
              <a:latin typeface="Arial" pitchFamily="34" charset="0"/>
              <a:cs typeface="Arial" pitchFamily="34" charset="0"/>
            </a:endParaRPr>
          </a:p>
        </p:txBody>
      </p:sp>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25" y="2205038"/>
            <a:ext cx="1928813" cy="183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ular Callout 3"/>
          <p:cNvSpPr>
            <a:spLocks noChangeArrowheads="1"/>
          </p:cNvSpPr>
          <p:nvPr/>
        </p:nvSpPr>
        <p:spPr bwMode="auto">
          <a:xfrm>
            <a:off x="611188" y="2565400"/>
            <a:ext cx="7632700" cy="2808288"/>
          </a:xfrm>
          <a:prstGeom prst="wedgeRectCallout">
            <a:avLst>
              <a:gd name="adj1" fmla="val -47398"/>
              <a:gd name="adj2" fmla="val 85037"/>
            </a:avLst>
          </a:prstGeom>
          <a:solidFill>
            <a:srgbClr val="00B8FF"/>
          </a:solidFill>
          <a:ln w="9525" algn="ctr">
            <a:solidFill>
              <a:schemeClr val="tx1"/>
            </a:solidFill>
            <a:round/>
            <a:headEnd/>
            <a:tailEnd/>
          </a:ln>
        </p:spPr>
        <p:txBody>
          <a:bodyPr/>
          <a:lstStyle/>
          <a:p>
            <a:pPr>
              <a:buClr>
                <a:srgbClr val="000000"/>
              </a:buClr>
              <a:buSzPct val="100000"/>
              <a:buFont typeface="Times New Roman" panose="02020603050405020304" pitchFamily="18" charset="0"/>
              <a:buNone/>
            </a:pPr>
            <a:endParaRPr lang="en-US" altLang="en-US"/>
          </a:p>
        </p:txBody>
      </p:sp>
      <p:sp>
        <p:nvSpPr>
          <p:cNvPr id="28675" name="Text Box 1"/>
          <p:cNvSpPr txBox="1">
            <a:spLocks noChangeArrowheads="1"/>
          </p:cNvSpPr>
          <p:nvPr/>
        </p:nvSpPr>
        <p:spPr bwMode="auto">
          <a:xfrm>
            <a:off x="1066800" y="1676400"/>
            <a:ext cx="6997700" cy="391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lvl1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1pPr>
            <a:lvl2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2pPr>
            <a:lvl3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3pPr>
            <a:lvl4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4pPr>
            <a:lvl5pPr>
              <a:lnSpc>
                <a:spcPct val="90000"/>
              </a:lnSpc>
              <a:spcBef>
                <a:spcPts val="7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5pPr>
            <a:lvl6pPr marL="25146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6pPr>
            <a:lvl7pPr marL="29718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7pPr>
            <a:lvl8pPr marL="34290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8pPr>
            <a:lvl9pPr marL="3886200" indent="-228600" defTabSz="449263" eaLnBrk="0" fontAlgn="base" hangingPunct="0">
              <a:lnSpc>
                <a:spcPct val="90000"/>
              </a:lnSpc>
              <a:spcBef>
                <a:spcPts val="7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a:solidFill>
                  <a:srgbClr val="000099"/>
                </a:solidFill>
                <a:latin typeface="StoneSansSemibold" pitchFamily="34" charset="0"/>
                <a:ea typeface="Microsoft YaHei" panose="020B0503020204020204" pitchFamily="34" charset="-122"/>
              </a:defRPr>
            </a:lvl9pPr>
          </a:lstStyle>
          <a:p>
            <a:pPr>
              <a:lnSpc>
                <a:spcPct val="100000"/>
              </a:lnSpc>
              <a:spcBef>
                <a:spcPct val="0"/>
              </a:spcBef>
              <a:buClrTx/>
              <a:buFontTx/>
              <a:buNone/>
            </a:pPr>
            <a:endParaRPr lang="en-US" altLang="en-US" sz="7200" b="1">
              <a:latin typeface="Arial" panose="020B0604020202020204" pitchFamily="34" charset="0"/>
              <a:cs typeface="Arial" panose="020B0604020202020204" pitchFamily="34" charset="0"/>
            </a:endParaRPr>
          </a:p>
        </p:txBody>
      </p:sp>
      <p:sp>
        <p:nvSpPr>
          <p:cNvPr id="5" name="Rectangle 4"/>
          <p:cNvSpPr/>
          <p:nvPr/>
        </p:nvSpPr>
        <p:spPr>
          <a:xfrm>
            <a:off x="1763688" y="3212976"/>
            <a:ext cx="6320961" cy="1754326"/>
          </a:xfrm>
          <a:prstGeom prst="rect">
            <a:avLst/>
          </a:prstGeom>
          <a:noFill/>
        </p:spPr>
        <p:txBody>
          <a:bodyPr wrap="none">
            <a:spAutoFit/>
          </a:bodyPr>
          <a:lstStyle/>
          <a:p>
            <a:pPr algn="ctr">
              <a:buClr>
                <a:srgbClr val="000000"/>
              </a:buClr>
              <a:buSzPct val="100000"/>
              <a:buFont typeface="Times New Roman" panose="02020603050405020304" pitchFamily="18" charset="0"/>
              <a:buNone/>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YOUNG PEOPLE’S</a:t>
            </a:r>
          </a:p>
          <a:p>
            <a:pPr algn="ctr">
              <a:buClr>
                <a:srgbClr val="000000"/>
              </a:buClr>
              <a:buSzPct val="100000"/>
              <a:buFont typeface="Times New Roman" panose="02020603050405020304" pitchFamily="18" charset="0"/>
              <a:buNone/>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VOICES</a:t>
            </a:r>
            <a:endParaRPr lang="en-GB"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867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188913"/>
            <a:ext cx="2052637"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867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513" y="1125538"/>
            <a:ext cx="120967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603250"/>
            <a:ext cx="8675688" cy="6254750"/>
          </a:xfrm>
          <a:prstGeom prst="rect">
            <a:avLst/>
          </a:prstGeom>
          <a:noFill/>
          <a:ln w="9525">
            <a:noFill/>
            <a:round/>
            <a:headEnd/>
            <a:tailEnd/>
          </a:ln>
        </p:spPr>
        <p:txBody>
          <a:bodyPr lIns="90000" tIns="46800" rIns="90000" bIns="46800"/>
          <a:lstStyle/>
          <a:p>
            <a:pPr marL="338138" indent="-338138">
              <a:lnSpc>
                <a:spcPct val="90000"/>
              </a:lnSpc>
              <a:spcBef>
                <a:spcPts val="600"/>
              </a:spcBef>
              <a:buClr>
                <a:srgbClr val="000099"/>
              </a:buClr>
              <a:buSzPct val="100000"/>
              <a:buFont typeface="Times New Roman" panose="02020603050405020304" pitchFamily="18"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4000" b="1" dirty="0">
                <a:solidFill>
                  <a:srgbClr val="000099"/>
                </a:solidFill>
                <a:latin typeface="Arial" charset="0"/>
              </a:rPr>
              <a:t>Last 16 months</a:t>
            </a:r>
          </a:p>
          <a:p>
            <a:pPr marL="338138" indent="-338138">
              <a:lnSpc>
                <a:spcPct val="90000"/>
              </a:lnSpc>
              <a:spcBef>
                <a:spcPts val="600"/>
              </a:spcBef>
              <a:buClr>
                <a:srgbClr val="000099"/>
              </a:buClr>
              <a:buSzPct val="100000"/>
              <a:buFont typeface="Times New Roman" panose="02020603050405020304" pitchFamily="18"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sz="3200" b="1" dirty="0">
              <a:solidFill>
                <a:srgbClr val="000099"/>
              </a:solidFill>
              <a:latin typeface="Arial" charset="0"/>
            </a:endParaRP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FF0000"/>
                </a:solidFill>
                <a:latin typeface="Arial" charset="0"/>
              </a:rPr>
              <a:t>3657</a:t>
            </a:r>
            <a:r>
              <a:rPr lang="en-GB" sz="3200" b="1" dirty="0">
                <a:solidFill>
                  <a:srgbClr val="000099"/>
                </a:solidFill>
                <a:latin typeface="Arial" charset="0"/>
              </a:rPr>
              <a:t> questions posted </a:t>
            </a: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000099"/>
                </a:solidFill>
                <a:latin typeface="Arial" charset="0"/>
              </a:rPr>
              <a:t> </a:t>
            </a:r>
            <a:r>
              <a:rPr lang="en-GB" sz="3200" b="1" dirty="0">
                <a:solidFill>
                  <a:srgbClr val="FF0000"/>
                </a:solidFill>
                <a:latin typeface="Arial" charset="0"/>
              </a:rPr>
              <a:t>75</a:t>
            </a:r>
            <a:r>
              <a:rPr lang="en-GB" sz="3200" b="1" dirty="0">
                <a:solidFill>
                  <a:srgbClr val="000099"/>
                </a:solidFill>
                <a:latin typeface="Arial" charset="0"/>
              </a:rPr>
              <a:t> feedback comments.</a:t>
            </a: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FF0000"/>
                </a:solidFill>
                <a:latin typeface="Arial" charset="0"/>
              </a:rPr>
              <a:t>29,988 </a:t>
            </a:r>
            <a:r>
              <a:rPr lang="en-GB" sz="3200" b="1" dirty="0">
                <a:solidFill>
                  <a:schemeClr val="accent6"/>
                </a:solidFill>
                <a:latin typeface="Arial" charset="0"/>
              </a:rPr>
              <a:t>sessions on </a:t>
            </a:r>
            <a:r>
              <a:rPr lang="en-GB" sz="3200" b="1" dirty="0">
                <a:solidFill>
                  <a:srgbClr val="000099"/>
                </a:solidFill>
                <a:latin typeface="Arial" charset="0"/>
              </a:rPr>
              <a:t>the site, </a:t>
            </a:r>
            <a:r>
              <a:rPr lang="en-GB" sz="3200" b="1" dirty="0">
                <a:solidFill>
                  <a:srgbClr val="FF0000"/>
                </a:solidFill>
                <a:latin typeface="Arial" charset="0"/>
              </a:rPr>
              <a:t>52%</a:t>
            </a:r>
            <a:r>
              <a:rPr lang="en-GB" sz="3200" b="1" dirty="0">
                <a:solidFill>
                  <a:srgbClr val="000099"/>
                </a:solidFill>
                <a:latin typeface="Arial" charset="0"/>
              </a:rPr>
              <a:t> of which were returning visitors</a:t>
            </a: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000099"/>
                </a:solidFill>
                <a:latin typeface="Arial" charset="0"/>
              </a:rPr>
              <a:t>The split between boys and girls remains  </a:t>
            </a:r>
            <a:r>
              <a:rPr lang="en-GB" sz="3200" b="1" dirty="0">
                <a:solidFill>
                  <a:srgbClr val="FF0000"/>
                </a:solidFill>
                <a:latin typeface="Arial" charset="0"/>
              </a:rPr>
              <a:t>3:1</a:t>
            </a: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000099"/>
                </a:solidFill>
                <a:latin typeface="Arial" charset="0"/>
              </a:rPr>
              <a:t>The site is reaching young people from </a:t>
            </a:r>
            <a:r>
              <a:rPr lang="en-GB" sz="3200" b="1" dirty="0">
                <a:solidFill>
                  <a:srgbClr val="FF0000"/>
                </a:solidFill>
                <a:latin typeface="Arial" charset="0"/>
              </a:rPr>
              <a:t>all areas</a:t>
            </a:r>
            <a:r>
              <a:rPr lang="en-GB" sz="3200" b="1" dirty="0">
                <a:solidFill>
                  <a:srgbClr val="000099"/>
                </a:solidFill>
                <a:latin typeface="Arial" charset="0"/>
              </a:rPr>
              <a:t> across Tayside and the Western Isles (equity of access)</a:t>
            </a:r>
          </a:p>
          <a:p>
            <a:pPr marL="338138" indent="-338138">
              <a:lnSpc>
                <a:spcPct val="90000"/>
              </a:lnSpc>
              <a:spcBef>
                <a:spcPts val="600"/>
              </a:spcBef>
              <a:buClr>
                <a:srgbClr val="000099"/>
              </a:buClr>
              <a:buSzPct val="100000"/>
              <a:buFont typeface="Wingdings" pitchFamily="2" charset="2"/>
              <a:buChar char="Ø"/>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3200" b="1" dirty="0">
                <a:solidFill>
                  <a:srgbClr val="000099"/>
                </a:solidFill>
                <a:latin typeface="Arial" charset="0"/>
              </a:rPr>
              <a:t>Highest usage in </a:t>
            </a:r>
            <a:r>
              <a:rPr lang="en-GB" sz="3200" b="1" dirty="0">
                <a:solidFill>
                  <a:srgbClr val="FF0000"/>
                </a:solidFill>
                <a:latin typeface="Arial" charset="0"/>
              </a:rPr>
              <a:t>14-16</a:t>
            </a:r>
            <a:r>
              <a:rPr lang="en-GB" sz="3200" b="1" dirty="0">
                <a:solidFill>
                  <a:srgbClr val="000099"/>
                </a:solidFill>
                <a:latin typeface="Arial" charset="0"/>
              </a:rPr>
              <a:t> year age bracket </a:t>
            </a:r>
          </a:p>
        </p:txBody>
      </p:sp>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toneSansSemibold"/>
        <a:ea typeface="Microsoft YaHei"/>
        <a:cs typeface=""/>
      </a:majorFont>
      <a:minorFont>
        <a:latin typeface="StoneSansSemibol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3324</Words>
  <Application>Microsoft Office PowerPoint</Application>
  <PresentationFormat>On-screen Show (4:3)</PresentationFormat>
  <Paragraphs>234</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Chart</vt:lpstr>
      <vt:lpstr>What do young people ask and what do they REALLY mean?</vt:lpstr>
      <vt:lpstr>Digital interventions</vt:lpstr>
      <vt:lpstr>Slide 3</vt:lpstr>
      <vt:lpstr>Slide 4</vt:lpstr>
      <vt:lpstr>Slide 5</vt:lpstr>
      <vt:lpstr>Slide 6</vt:lpstr>
      <vt:lpstr>Expanding the service</vt:lpstr>
      <vt:lpstr>Slide 8</vt:lpstr>
      <vt:lpstr>Slide 9</vt:lpstr>
      <vt:lpstr>Slide 10</vt:lpstr>
      <vt:lpstr>Themes &amp; Feelings</vt:lpstr>
      <vt:lpstr>Slide 12</vt:lpstr>
      <vt:lpstr>Slide 13</vt:lpstr>
      <vt:lpstr>Slide 14</vt:lpstr>
      <vt:lpstr>Slide 15</vt:lpstr>
      <vt:lpstr>Risk &amp; Protective Factors   </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Rosbottom</dc:creator>
  <cp:lastModifiedBy>tricia</cp:lastModifiedBy>
  <cp:revision>167</cp:revision>
  <cp:lastPrinted>1601-01-01T00:00:00Z</cp:lastPrinted>
  <dcterms:created xsi:type="dcterms:W3CDTF">2003-05-01T16:22:09Z</dcterms:created>
  <dcterms:modified xsi:type="dcterms:W3CDTF">2016-09-09T14:06:26Z</dcterms:modified>
</cp:coreProperties>
</file>