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32"/>
  </p:notesMasterIdLst>
  <p:handoutMasterIdLst>
    <p:handoutMasterId r:id="rId33"/>
  </p:handoutMasterIdLst>
  <p:sldIdLst>
    <p:sldId id="256" r:id="rId6"/>
    <p:sldId id="257" r:id="rId7"/>
    <p:sldId id="273" r:id="rId8"/>
    <p:sldId id="286" r:id="rId9"/>
    <p:sldId id="287" r:id="rId10"/>
    <p:sldId id="288" r:id="rId11"/>
    <p:sldId id="289" r:id="rId12"/>
    <p:sldId id="264" r:id="rId13"/>
    <p:sldId id="267" r:id="rId14"/>
    <p:sldId id="275" r:id="rId15"/>
    <p:sldId id="262" r:id="rId16"/>
    <p:sldId id="265" r:id="rId17"/>
    <p:sldId id="284" r:id="rId18"/>
    <p:sldId id="276" r:id="rId19"/>
    <p:sldId id="277" r:id="rId20"/>
    <p:sldId id="270" r:id="rId21"/>
    <p:sldId id="271" r:id="rId22"/>
    <p:sldId id="266" r:id="rId23"/>
    <p:sldId id="282" r:id="rId24"/>
    <p:sldId id="268" r:id="rId25"/>
    <p:sldId id="279" r:id="rId26"/>
    <p:sldId id="278" r:id="rId27"/>
    <p:sldId id="281" r:id="rId28"/>
    <p:sldId id="280" r:id="rId29"/>
    <p:sldId id="285" r:id="rId30"/>
    <p:sldId id="290" r:id="rId3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78085"/>
    <a:srgbClr val="4D4D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60" autoAdjust="0"/>
  </p:normalViewPr>
  <p:slideViewPr>
    <p:cSldViewPr>
      <p:cViewPr varScale="1">
        <p:scale>
          <a:sx n="72" d="100"/>
          <a:sy n="72" d="100"/>
        </p:scale>
        <p:origin x="-18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7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778085"/>
              </a:solidFill>
            </c:spPr>
          </c:dPt>
          <c:dPt>
            <c:idx val="1"/>
            <c:spPr>
              <a:noFill/>
            </c:spPr>
          </c:dPt>
          <c:val>
            <c:numRef>
              <c:f>Sheet1!$B$2:$B$3</c:f>
              <c:numCache>
                <c:formatCode>0%</c:formatCode>
                <c:ptCount val="2"/>
                <c:pt idx="0">
                  <c:v>0.91</c:v>
                </c:pt>
                <c:pt idx="1">
                  <c:v>9.0000000000000024E-2</c:v>
                </c:pt>
              </c:numCache>
            </c:numRef>
          </c:val>
        </c:ser>
        <c:dLbls/>
        <c:firstSliceAng val="112"/>
        <c:holeSize val="63"/>
      </c:doughnutChart>
    </c:plotArea>
    <c:plotVisOnly val="1"/>
    <c:dispBlanksAs val="zero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lrMapOvr bg1="lt1" tx1="dk1" bg2="lt2" tx2="dk2" accent1="accent1" accent2="accent2" accent3="accent3" accent4="accent4" accent5="accent5" accent6="accent6" hlink="hlink" folHlink="folHlink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778085"/>
              </a:solidFill>
            </c:spPr>
          </c:dPt>
          <c:dPt>
            <c:idx val="1"/>
            <c:spPr>
              <a:noFill/>
            </c:spPr>
          </c:dPt>
          <c:val>
            <c:numRef>
              <c:f>Sheet1!$Z$2:$Z$3</c:f>
              <c:numCache>
                <c:formatCode>0%</c:formatCode>
                <c:ptCount val="2"/>
                <c:pt idx="0">
                  <c:v>0.67000000000000015</c:v>
                </c:pt>
                <c:pt idx="1">
                  <c:v>0.33000000000000007</c:v>
                </c:pt>
              </c:numCache>
            </c:numRef>
          </c:val>
        </c:ser>
        <c:dLbls/>
        <c:firstSliceAng val="146"/>
        <c:holeSize val="63"/>
      </c:doughnutChart>
    </c:plotArea>
    <c:plotVisOnly val="1"/>
    <c:dispBlanksAs val="zero"/>
  </c:chart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lrMapOvr bg1="lt1" tx1="dk1" bg2="lt2" tx2="dk2" accent1="accent1" accent2="accent2" accent3="accent3" accent4="accent4" accent5="accent5" accent6="accent6" hlink="hlink" folHlink="folHlink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778085"/>
              </a:solidFill>
            </c:spPr>
          </c:dPt>
          <c:dPt>
            <c:idx val="1"/>
            <c:spPr>
              <a:noFill/>
            </c:spPr>
          </c:dPt>
          <c:val>
            <c:numRef>
              <c:f>Sheet1!$P$2:$P$3</c:f>
              <c:numCache>
                <c:formatCode>0%</c:formatCode>
                <c:ptCount val="2"/>
                <c:pt idx="0">
                  <c:v>0.77000000000000013</c:v>
                </c:pt>
                <c:pt idx="1">
                  <c:v>0.23</c:v>
                </c:pt>
              </c:numCache>
            </c:numRef>
          </c:val>
        </c:ser>
        <c:dLbls/>
        <c:firstSliceAng val="136"/>
        <c:holeSize val="63"/>
      </c:doughnutChart>
    </c:plotArea>
    <c:plotVisOnly val="1"/>
    <c:dispBlanksAs val="zero"/>
  </c:chart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0.3888</cdr:x>
      <cdr:y>0.41095</cdr:y>
    </cdr:from>
    <cdr:to>
      <cdr:x>0.62505</cdr:x>
      <cdr:y>0.69595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62672" y="1972816"/>
          <a:ext cx="1800200" cy="1368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6000" dirty="0" smtClean="0">
              <a:solidFill>
                <a:srgbClr val="778085"/>
              </a:solidFill>
              <a:latin typeface="Arial" panose="020B0604020202020204" pitchFamily="34" charset="0"/>
              <a:cs typeface="Arial" panose="020B0604020202020204" pitchFamily="34" charset="0"/>
            </a:rPr>
            <a:t>91%</a:t>
          </a:r>
          <a:endParaRPr lang="en-GB" sz="6000" dirty="0">
            <a:solidFill>
              <a:srgbClr val="778085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0.39825</cdr:x>
      <cdr:y>0.38095</cdr:y>
    </cdr:from>
    <cdr:to>
      <cdr:x>0.6345</cdr:x>
      <cdr:y>0.66595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34680" y="1828800"/>
          <a:ext cx="1800200" cy="1368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6000" dirty="0" smtClean="0">
              <a:solidFill>
                <a:srgbClr val="778085"/>
              </a:solidFill>
              <a:latin typeface="Arial" panose="020B0604020202020204" pitchFamily="34" charset="0"/>
              <a:cs typeface="Arial" panose="020B0604020202020204" pitchFamily="34" charset="0"/>
            </a:rPr>
            <a:t>67%</a:t>
          </a:r>
          <a:endParaRPr lang="en-GB" sz="6000" dirty="0">
            <a:solidFill>
              <a:srgbClr val="778085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0.39825</cdr:x>
      <cdr:y>0.39595</cdr:y>
    </cdr:from>
    <cdr:to>
      <cdr:x>0.6345</cdr:x>
      <cdr:y>0.68095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34680" y="1900808"/>
          <a:ext cx="1800200" cy="1368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6000" dirty="0" smtClean="0">
              <a:solidFill>
                <a:srgbClr val="778085"/>
              </a:solidFill>
              <a:latin typeface="Arial" panose="020B0604020202020204" pitchFamily="34" charset="0"/>
              <a:cs typeface="Arial" panose="020B0604020202020204" pitchFamily="34" charset="0"/>
            </a:rPr>
            <a:t>77%</a:t>
          </a:r>
          <a:endParaRPr lang="en-GB" sz="6000" dirty="0">
            <a:solidFill>
              <a:srgbClr val="778085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AA060-D5F6-486B-A4CB-3520E0D93970}" type="datetimeFigureOut">
              <a:rPr lang="en-GB" smtClean="0"/>
              <a:pPr/>
              <a:t>09/09/2016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630"/>
            <a:ext cx="2946400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6CE95-67D5-4F41-AB18-5D245097C2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0495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99681-B1B6-4DBB-BB84-B7BC720BD176}" type="datetimeFigureOut">
              <a:rPr lang="en-GB" smtClean="0"/>
              <a:pPr/>
              <a:t>09/09/2016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09E75-9214-4CB9-8E3A-C7E07BB4F3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63185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85076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10646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391130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430919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06438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047638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205539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07237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3967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5155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0130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99891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43091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12166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30098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11981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332656"/>
            <a:ext cx="1817405" cy="754120"/>
          </a:xfrm>
          <a:prstGeom prst="rect">
            <a:avLst/>
          </a:prstGeom>
        </p:spPr>
      </p:pic>
      <p:sp>
        <p:nvSpPr>
          <p:cNvPr id="9" name="Footer Placeholder 1"/>
          <p:cNvSpPr txBox="1">
            <a:spLocks/>
          </p:cNvSpPr>
          <p:nvPr userDrawn="1"/>
        </p:nvSpPr>
        <p:spPr>
          <a:xfrm>
            <a:off x="107504" y="6309320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www.cycj.org.uk                                                                  developing, supporting &amp; understanding youth justice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C21-F6D0-4348-85F5-65A9D8AAC5F2}" type="datetimeFigureOut">
              <a:rPr lang="en-GB" smtClean="0"/>
              <a:pPr/>
              <a:t>09/09/2016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CE76-09F8-43B0-94FE-7386F51549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C21-F6D0-4348-85F5-65A9D8AAC5F2}" type="datetimeFigureOut">
              <a:rPr lang="en-GB" smtClean="0"/>
              <a:pPr/>
              <a:t>09/09/2016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CE76-09F8-43B0-94FE-7386F51549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C21-F6D0-4348-85F5-65A9D8AAC5F2}" type="datetimeFigureOut">
              <a:rPr lang="en-GB" smtClean="0"/>
              <a:pPr/>
              <a:t>09/09/2016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CE76-09F8-43B0-94FE-7386F515498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1"/>
          <p:cNvSpPr txBox="1">
            <a:spLocks/>
          </p:cNvSpPr>
          <p:nvPr userDrawn="1"/>
        </p:nvSpPr>
        <p:spPr>
          <a:xfrm>
            <a:off x="-684584" y="6400800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www.cycj.org.uk                                                                  developing, supporting &amp; understanding youth justice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C21-F6D0-4348-85F5-65A9D8AAC5F2}" type="datetimeFigureOut">
              <a:rPr lang="en-GB" smtClean="0"/>
              <a:pPr/>
              <a:t>09/09/2016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CE76-09F8-43B0-94FE-7386F51549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C21-F6D0-4348-85F5-65A9D8AAC5F2}" type="datetimeFigureOut">
              <a:rPr lang="en-GB" smtClean="0"/>
              <a:pPr/>
              <a:t>09/09/2016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CE76-09F8-43B0-94FE-7386F51549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C21-F6D0-4348-85F5-65A9D8AAC5F2}" type="datetimeFigureOut">
              <a:rPr lang="en-GB" smtClean="0"/>
              <a:pPr/>
              <a:t>09/09/2016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CE76-09F8-43B0-94FE-7386F51549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C21-F6D0-4348-85F5-65A9D8AAC5F2}" type="datetimeFigureOut">
              <a:rPr lang="en-GB" smtClean="0"/>
              <a:pPr/>
              <a:t>09/09/2016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CE76-09F8-43B0-94FE-7386F51549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C21-F6D0-4348-85F5-65A9D8AAC5F2}" type="datetimeFigureOut">
              <a:rPr lang="en-GB" smtClean="0"/>
              <a:pPr/>
              <a:t>09/09/2016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CE76-09F8-43B0-94FE-7386F51549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C21-F6D0-4348-85F5-65A9D8AAC5F2}" type="datetimeFigureOut">
              <a:rPr lang="en-GB" smtClean="0"/>
              <a:pPr/>
              <a:t>09/09/2016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CE76-09F8-43B0-94FE-7386F515498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C21-F6D0-4348-85F5-65A9D8AAC5F2}" type="datetimeFigureOut">
              <a:rPr lang="en-GB" smtClean="0"/>
              <a:pPr/>
              <a:t>09/09/2016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5CE76-09F8-43B0-94FE-7386F515498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ED5CE76-09F8-43B0-94FE-7386F515498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C3ABC21-F6D0-4348-85F5-65A9D8AAC5F2}" type="datetimeFigureOut">
              <a:rPr lang="en-GB" smtClean="0"/>
              <a:pPr/>
              <a:t>09/09/2016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asgow.gov.uk/CHttpHandler.ashx?id=1613&amp;p=0" TargetMode="External"/><Relationship Id="rId2" Type="http://schemas.openxmlformats.org/officeDocument/2006/relationships/hyperlink" Target="http://www.cycj.org.uk/wp-content/uploads/2014/05/Bereavement-Paper-CJSW-Briefing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imeandjustice.org.uk/sites/crimeandjustice.org.uk/files/PSJ%20220%20July%202015.pdf" TargetMode="External"/><Relationship Id="rId5" Type="http://schemas.openxmlformats.org/officeDocument/2006/relationships/hyperlink" Target="http://onlinelibrary.wiley.com/doi/10.1111/hojo.12064/abstract" TargetMode="External"/><Relationship Id="rId4" Type="http://schemas.openxmlformats.org/officeDocument/2006/relationships/hyperlink" Target="http://www.glasgow.gov.uk/chttphandler.ashx?id=5252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543800" cy="1081807"/>
          </a:xfrm>
        </p:spPr>
        <p:txBody>
          <a:bodyPr/>
          <a:lstStyle/>
          <a:p>
            <a:r>
              <a:rPr lang="en-GB" sz="5400" dirty="0" smtClean="0"/>
              <a:t>Working with Young Men: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655840"/>
            <a:ext cx="6461760" cy="1066800"/>
          </a:xfrm>
        </p:spPr>
        <p:txBody>
          <a:bodyPr>
            <a:no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Nina Vaswani, Research Fellow, Centre for Youth and Criminal Justice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4267" y="3356992"/>
            <a:ext cx="7543800" cy="10818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Young males’ experiences of loss, trauma and bereavement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176546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Young </a:t>
            </a:r>
            <a:r>
              <a:rPr lang="en-GB" altLang="en-US" dirty="0"/>
              <a:t>men’s words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7859216" cy="4896842"/>
          </a:xfrm>
        </p:spPr>
        <p:txBody>
          <a:bodyPr>
            <a:normAutofit/>
          </a:bodyPr>
          <a:lstStyle/>
          <a:p>
            <a:pPr marL="114300" indent="0">
              <a:lnSpc>
                <a:spcPct val="110000"/>
              </a:lnSpc>
              <a:buNone/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endParaRPr lang="en-GB" altLang="en-US" sz="5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3417640" y="1417638"/>
            <a:ext cx="4824536" cy="2155378"/>
          </a:xfrm>
          <a:prstGeom prst="wedgeRoundRectCallout">
            <a:avLst>
              <a:gd name="adj1" fmla="val 22443"/>
              <a:gd name="adj2" fmla="val 6320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>
              <a:lnSpc>
                <a:spcPct val="110000"/>
              </a:lnSpc>
              <a:buNone/>
            </a:pPr>
            <a:endParaRPr lang="en-GB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lnSpc>
                <a:spcPct val="110000"/>
              </a:lnSpc>
              <a:buNone/>
            </a:pPr>
            <a:r>
              <a:rPr lang="en-GB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daughter dying and my brother dying…my sister getting raped…being in care my whole life, just lots of stuff, my mental health…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endParaRPr lang="en-GB" altLang="en-US" sz="4000" dirty="0">
              <a:solidFill>
                <a:schemeClr val="tx1"/>
              </a:solidFill>
            </a:endParaRPr>
          </a:p>
          <a:p>
            <a:pPr algn="ctr"/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23528" y="3856186"/>
            <a:ext cx="4824536" cy="2155378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>
              <a:lnSpc>
                <a:spcPct val="110000"/>
              </a:lnSpc>
              <a:buNone/>
            </a:pPr>
            <a:endParaRPr lang="en-GB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lnSpc>
                <a:spcPct val="110000"/>
              </a:lnSpc>
              <a:buNone/>
            </a:pPr>
            <a:endParaRPr lang="en-GB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lnSpc>
                <a:spcPct val="110000"/>
              </a:lnSpc>
              <a:buNone/>
            </a:pP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Obviously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father’s been in prison for nearly five years and I’ve got nobody to follow by, no role model so I had nobody…I’ve got a Mum but I don’t class her as a mum because I don’t feel like I’ve had a mum.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endParaRPr lang="en-GB" altLang="en-US" sz="4000" dirty="0">
              <a:solidFill>
                <a:schemeClr val="tx1"/>
              </a:solidFill>
            </a:endParaRPr>
          </a:p>
          <a:p>
            <a:pPr algn="ctr"/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58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impact of loss and bereavement on behaviour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Sadness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shock, anger,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numbness</a:t>
            </a:r>
          </a:p>
          <a:p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reactions</a:t>
            </a:r>
          </a:p>
          <a:p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Resilience</a:t>
            </a:r>
          </a:p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roblematic scenarios </a:t>
            </a:r>
          </a:p>
          <a:p>
            <a:pPr lvl="1"/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Substance misuse </a:t>
            </a:r>
          </a:p>
          <a:p>
            <a:pPr lvl="1"/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Risky sexual behaviour</a:t>
            </a:r>
          </a:p>
          <a:p>
            <a:pPr lvl="1"/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Self-harm / suicide </a:t>
            </a:r>
          </a:p>
          <a:p>
            <a:pPr lvl="1"/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ncreased risk-taking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7701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Young men’s words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7859216" cy="489684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365760" y="1735088"/>
            <a:ext cx="4279776" cy="1812979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>
              <a:lnSpc>
                <a:spcPct val="110000"/>
              </a:lnSpc>
              <a:buNone/>
            </a:pPr>
            <a:endParaRPr lang="en-GB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lnSpc>
                <a:spcPct val="110000"/>
              </a:lnSpc>
              <a:buNone/>
            </a:pPr>
            <a:endParaRPr lang="en-GB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just </a:t>
            </a:r>
            <a:r>
              <a:rPr lang="en-GB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didnae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bother with anything, even the police they didn’t scare me, they didn’t bother me anymore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endParaRPr lang="en-GB" altLang="en-US" sz="4000" dirty="0">
              <a:solidFill>
                <a:schemeClr val="tx1"/>
              </a:solidFill>
            </a:endParaRPr>
          </a:p>
          <a:p>
            <a:pPr algn="ctr"/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2915816" y="3907678"/>
            <a:ext cx="4824536" cy="2155378"/>
          </a:xfrm>
          <a:prstGeom prst="wedgeRoundRectCallout">
            <a:avLst>
              <a:gd name="adj1" fmla="val 22127"/>
              <a:gd name="adj2" fmla="val 6108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I’d 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been in prison before but after my Gran died everything got worse just from there, I just started drinking a lot more and I drink every day now basically</a:t>
            </a:r>
            <a:endParaRPr lang="en-GB" altLang="en-US" sz="4000" dirty="0">
              <a:solidFill>
                <a:schemeClr val="tx1"/>
              </a:solidFill>
            </a:endParaRPr>
          </a:p>
          <a:p>
            <a:pPr algn="ctr"/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3680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Young men’s words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7859216" cy="489684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en-GB" altLang="en-US" sz="5400" dirty="0" smtClean="0"/>
          </a:p>
          <a:p>
            <a:pPr lvl="0"/>
            <a:endParaRPr lang="en-GB" sz="2000" dirty="0" smtClean="0"/>
          </a:p>
          <a:p>
            <a:pPr lvl="0"/>
            <a:endParaRPr lang="en-GB" sz="2000" dirty="0"/>
          </a:p>
          <a:p>
            <a:pPr lvl="0"/>
            <a:endParaRPr lang="en-GB" sz="2000" dirty="0" smtClean="0"/>
          </a:p>
          <a:p>
            <a:pPr lvl="0"/>
            <a:endParaRPr lang="en-GB" sz="2000" dirty="0"/>
          </a:p>
          <a:p>
            <a:pPr lvl="0"/>
            <a:endParaRPr lang="en-GB" sz="2000" dirty="0" smtClean="0"/>
          </a:p>
        </p:txBody>
      </p:sp>
      <p:sp>
        <p:nvSpPr>
          <p:cNvPr id="4" name="Rounded Rectangular Callout 3"/>
          <p:cNvSpPr/>
          <p:nvPr/>
        </p:nvSpPr>
        <p:spPr>
          <a:xfrm>
            <a:off x="3491880" y="1417638"/>
            <a:ext cx="4824536" cy="2155378"/>
          </a:xfrm>
          <a:prstGeom prst="wedgeRoundRectCallout">
            <a:avLst>
              <a:gd name="adj1" fmla="val 22127"/>
              <a:gd name="adj2" fmla="val 6108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buNone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more I drank the more I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wouldnae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think of him basically …Not to forget about him, but forget about that [the bereavement].  The good things you obviously remember and then the bad things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take over</a:t>
            </a:r>
          </a:p>
          <a:p>
            <a:pPr algn="ctr"/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412108" y="3717032"/>
            <a:ext cx="5472608" cy="2294532"/>
          </a:xfrm>
          <a:prstGeom prst="wedgeRoundRectCallout">
            <a:avLst>
              <a:gd name="adj1" fmla="val -22413"/>
              <a:gd name="adj2" fmla="val 6250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ma Grandad passed away any time I was feeling low about it I used to smoke a lot of cannabis so and then I found [my stepdad dead], after that I just started using different drugs, like cocaine and ecstasy and stuff like that so that was basically my way of dealing with it all.  </a:t>
            </a:r>
          </a:p>
          <a:p>
            <a:pPr algn="ctr"/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6658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cause a problematic scenario?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rates of traumatic and multiple death</a:t>
            </a:r>
          </a:p>
          <a:p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Ambiguous loss and disenfranchised grief</a:t>
            </a:r>
          </a:p>
          <a:p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Poor coping strategies and a lack of support / help</a:t>
            </a:r>
          </a:p>
          <a:p>
            <a:pPr lvl="1"/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lvl="1" indent="0">
              <a:buNone/>
            </a:pPr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267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gender gap in help-seeking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Emotional distress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Substance use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Health symptoms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low level issues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139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Young men’s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en-GB" altLang="en-US" sz="2000" dirty="0" smtClean="0"/>
          </a:p>
          <a:p>
            <a:pPr>
              <a:lnSpc>
                <a:spcPct val="90000"/>
              </a:lnSpc>
              <a:buNone/>
            </a:pPr>
            <a:endParaRPr lang="en-GB" altLang="en-US" sz="2000" dirty="0"/>
          </a:p>
          <a:p>
            <a:pPr>
              <a:lnSpc>
                <a:spcPct val="90000"/>
              </a:lnSpc>
              <a:buNone/>
            </a:pPr>
            <a:endParaRPr lang="en-GB" altLang="en-US" sz="2000" dirty="0" smtClean="0"/>
          </a:p>
          <a:p>
            <a:pPr>
              <a:lnSpc>
                <a:spcPct val="90000"/>
              </a:lnSpc>
              <a:buNone/>
            </a:pPr>
            <a:endParaRPr lang="en-GB" altLang="en-US" sz="2000" dirty="0"/>
          </a:p>
          <a:p>
            <a:pPr>
              <a:lnSpc>
                <a:spcPct val="90000"/>
              </a:lnSpc>
              <a:buNone/>
            </a:pPr>
            <a:endParaRPr lang="en-GB" altLang="en-US" sz="2000" dirty="0" smtClean="0"/>
          </a:p>
          <a:p>
            <a:pPr>
              <a:lnSpc>
                <a:spcPct val="90000"/>
              </a:lnSpc>
              <a:buNone/>
            </a:pPr>
            <a:endParaRPr lang="en-GB" altLang="en-US" sz="2000" dirty="0"/>
          </a:p>
          <a:p>
            <a:pPr>
              <a:lnSpc>
                <a:spcPct val="90000"/>
              </a:lnSpc>
              <a:buNone/>
            </a:pPr>
            <a:endParaRPr lang="en-GB" altLang="en-US" sz="2000" dirty="0" smtClean="0"/>
          </a:p>
          <a:p>
            <a:pPr>
              <a:lnSpc>
                <a:spcPct val="90000"/>
              </a:lnSpc>
              <a:buNone/>
            </a:pPr>
            <a:endParaRPr lang="en-GB" altLang="en-US" sz="2000" dirty="0" smtClean="0"/>
          </a:p>
          <a:p>
            <a:pPr>
              <a:lnSpc>
                <a:spcPct val="90000"/>
              </a:lnSpc>
              <a:buNone/>
            </a:pPr>
            <a:endParaRPr lang="en-GB" altLang="en-US" sz="2000" dirty="0" smtClean="0"/>
          </a:p>
          <a:p>
            <a:pPr marL="11430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457200" y="1417638"/>
            <a:ext cx="5472608" cy="2294532"/>
          </a:xfrm>
          <a:prstGeom prst="wedgeRoundRectCallout">
            <a:avLst>
              <a:gd name="adj1" fmla="val -22413"/>
              <a:gd name="adj2" fmla="val 6250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buNone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tried putting a brave face on for my mum and that and at the time it felt good but after the visit I went up to the cell…when you’re on remand you’re stuck in all day…and just worrying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3225864" y="3937918"/>
            <a:ext cx="4824536" cy="2155378"/>
          </a:xfrm>
          <a:prstGeom prst="wedgeRoundRectCallout">
            <a:avLst>
              <a:gd name="adj1" fmla="val 22127"/>
              <a:gd name="adj2" fmla="val 6108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buNone/>
            </a:pP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mean I’ve never seen my dad cry…when ma </a:t>
            </a:r>
            <a:r>
              <a:rPr lang="en-GB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Granda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died I didn’t see him greet, when ma Gran died I didn’t see him greet…I </a:t>
            </a:r>
            <a:r>
              <a:rPr lang="en-GB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spose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I’ve just always held myself back as well, rather than talk about things</a:t>
            </a:r>
          </a:p>
          <a:p>
            <a:pPr>
              <a:lnSpc>
                <a:spcPct val="90000"/>
              </a:lnSpc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9456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Young men’s words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endParaRPr lang="en-GB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n-GB" alt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en-GB" altLang="en-US" sz="9600" dirty="0"/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en-GB" altLang="en-US" sz="60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57200" y="1600200"/>
            <a:ext cx="4618856" cy="1723330"/>
          </a:xfrm>
          <a:prstGeom prst="wedgeRoundRectCallout">
            <a:avLst>
              <a:gd name="adj1" fmla="val -22413"/>
              <a:gd name="adj2" fmla="val 6250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en-GB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couldn’t talk to anyone, I couldn’t open up…if I was angry I would just explode, start smashing things up, start fighting with people…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642560" y="2164236"/>
            <a:ext cx="2406040" cy="1837928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>
              <a:lnSpc>
                <a:spcPct val="110000"/>
              </a:lnSpc>
              <a:buNone/>
            </a:pPr>
            <a:endParaRPr lang="en-GB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dirty="0"/>
              <a:t>	</a:t>
            </a:r>
            <a:endParaRPr lang="en-GB" altLang="en-US" sz="9600" dirty="0"/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n-GB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didn’t even know what grieving was…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GB" altLang="en-US" sz="4000" dirty="0">
              <a:solidFill>
                <a:schemeClr val="tx1"/>
              </a:solidFill>
            </a:endParaRPr>
          </a:p>
          <a:p>
            <a:pPr algn="ctr"/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34772" y="3948560"/>
            <a:ext cx="4824536" cy="2155378"/>
          </a:xfrm>
          <a:prstGeom prst="wedgeRoundRectCallout">
            <a:avLst>
              <a:gd name="adj1" fmla="val 22127"/>
              <a:gd name="adj2" fmla="val 6108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buNone/>
            </a:pPr>
            <a:endParaRPr lang="en-GB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felt a lot of things, a lot of things I </a:t>
            </a:r>
            <a:r>
              <a:rPr lang="en-GB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hadnae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felt before. And I </a:t>
            </a:r>
            <a:r>
              <a:rPr lang="en-GB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didnae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know how to deal with them so I just </a:t>
            </a:r>
            <a:r>
              <a:rPr lang="en-GB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didnae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 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them. I forgot about them</a:t>
            </a:r>
          </a:p>
          <a:p>
            <a:pPr algn="ctr"/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035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Why are males vulnerable to reduced help-seeking?</a:t>
            </a:r>
            <a:endParaRPr lang="en-GB" alt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GB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Gender Role Theory</a:t>
            </a:r>
          </a:p>
          <a:p>
            <a:pPr>
              <a:lnSpc>
                <a:spcPct val="90000"/>
              </a:lnSpc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Psychology</a:t>
            </a:r>
          </a:p>
          <a:p>
            <a:pPr>
              <a:lnSpc>
                <a:spcPct val="90000"/>
              </a:lnSpc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Emotional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  <a:endParaRPr lang="en-GB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Lack of social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</a:p>
          <a:p>
            <a:pPr>
              <a:lnSpc>
                <a:spcPct val="90000"/>
              </a:lnSpc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Poor coping strategies</a:t>
            </a:r>
          </a:p>
          <a:p>
            <a:pPr lvl="1">
              <a:lnSpc>
                <a:spcPct val="90000"/>
              </a:lnSpc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Avoidance</a:t>
            </a:r>
          </a:p>
          <a:p>
            <a:pPr lvl="1">
              <a:lnSpc>
                <a:spcPct val="90000"/>
              </a:lnSpc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Acting out</a:t>
            </a:r>
          </a:p>
          <a:p>
            <a:pPr lvl="1">
              <a:lnSpc>
                <a:spcPct val="90000"/>
              </a:lnSpc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Self-medication</a:t>
            </a:r>
          </a:p>
          <a:p>
            <a:pPr lvl="1">
              <a:lnSpc>
                <a:spcPct val="90000"/>
              </a:lnSpc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Misinterpretation of behaviour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528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Normativeness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47664" y="2276872"/>
            <a:ext cx="5266928" cy="2899792"/>
          </a:xfrm>
          <a:prstGeom prst="wedgeRoundRectCallout">
            <a:avLst>
              <a:gd name="adj1" fmla="val -22318"/>
              <a:gd name="adj2" fmla="val 6108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114300" indent="0" algn="ctr">
              <a:buNone/>
            </a:pPr>
            <a:endParaRPr lang="en-GB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ctr">
              <a:buNone/>
            </a:pPr>
            <a:r>
              <a:rPr lang="en-GB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going </a:t>
            </a:r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that group I realised I wasn’t the only one that had bad things happen to them in their life, and that’s being honest with you, cos I thought generally only the bad things were happening to me ken what I mean, and that’s why I was the way I was eh. But just listening to other people telling me what happened to their family an’ that, aye, was like, it was really like opening, eye-opening, you’d never think that.</a:t>
            </a:r>
          </a:p>
          <a:p>
            <a:pPr algn="ctr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xmlns="" val="302818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Gender-informed practice</a:t>
            </a:r>
            <a:endParaRPr lang="en-GB" dirty="0"/>
          </a:p>
        </p:txBody>
      </p:sp>
      <p:pic>
        <p:nvPicPr>
          <p:cNvPr id="1026" name="Picture 2" descr="Image result for male fema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417638"/>
            <a:ext cx="432048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332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we conclude?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High levels of traumatic and multiple bereavements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Childhood characterised by other losses 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Young men have reduced help-seeking and a lack of social support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Young men with poor coping strategies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Unresolved grief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Pain and distress for the young men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Acting out and challenging behaviour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System responds to this behaviour by creating additional losses and disrupting coping strategies and support</a:t>
            </a:r>
          </a:p>
        </p:txBody>
      </p:sp>
    </p:spTree>
    <p:extLst>
      <p:ext uri="{BB962C8B-B14F-4D97-AF65-F5344CB8AC3E}">
        <p14:creationId xmlns:p14="http://schemas.microsoft.com/office/powerpoint/2010/main" xmlns="" val="96816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outcome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Hazardous alcohol use 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Self-injury and self-harm doubled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Mental illness more common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Violence – as perpetrators and victims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Suicide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8673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we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Universal grief and death education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Awareness-raising and understanding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availability of bereavement support in the community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Help-seeking: role </a:t>
            </a:r>
            <a:r>
              <a:rPr lang="en-GB" sz="2400" smtClean="0">
                <a:latin typeface="Arial" panose="020B0604020202020204" pitchFamily="34" charset="0"/>
                <a:cs typeface="Arial" panose="020B0604020202020204" pitchFamily="34" charset="0"/>
              </a:rPr>
              <a:t>modelling and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services are responsive to males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Try not to let the system make things worse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Where necessary minimise the impact of institutions on loss, trauma and grief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46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Y</a:t>
            </a:r>
            <a:r>
              <a:rPr lang="en-GB" altLang="en-US" dirty="0" smtClean="0"/>
              <a:t>oung </a:t>
            </a:r>
            <a:r>
              <a:rPr lang="en-GB" altLang="en-US" dirty="0"/>
              <a:t>men’s words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80392" y="1600200"/>
            <a:ext cx="7620000" cy="4800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480392" y="4216524"/>
            <a:ext cx="4618856" cy="1723330"/>
          </a:xfrm>
          <a:prstGeom prst="wedgeRoundRectCallout">
            <a:avLst>
              <a:gd name="adj1" fmla="val -22413"/>
              <a:gd name="adj2" fmla="val 6250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None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was sad, that was the only time I ever cried over her at the funeral…I think that’s when I came to reality that she wouldn’t be coming back…and everyone else was greeting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3231312" y="1600200"/>
            <a:ext cx="4824536" cy="2155378"/>
          </a:xfrm>
          <a:prstGeom prst="wedgeRoundRectCallout">
            <a:avLst>
              <a:gd name="adj1" fmla="val 22127"/>
              <a:gd name="adj2" fmla="val 6108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 a cuff on which is the big long chain plus I had 2 handcuffs on so I was like triple cuffed. And I was saying ‘can you not take one off so I can give people a hug’ because people were hugging me and I just had to lean in to them. It was so horrible man</a:t>
            </a:r>
          </a:p>
          <a:p>
            <a:pPr algn="ctr"/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2031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It’s not all doom and gloom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Rounded Rectangular Callout 3"/>
          <p:cNvSpPr/>
          <p:nvPr/>
        </p:nvSpPr>
        <p:spPr>
          <a:xfrm>
            <a:off x="457200" y="1417638"/>
            <a:ext cx="6059016" cy="2371402"/>
          </a:xfrm>
          <a:prstGeom prst="wedgeRoundRectCallout">
            <a:avLst>
              <a:gd name="adj1" fmla="val -22318"/>
              <a:gd name="adj2" fmla="val 6108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lvl="0" indent="0" algn="ctr">
              <a:buNone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I’ve never been able to open up and express myself at all, and express my feelings an’ that. I’ve never been able to do it for all my life.  And just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daein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that was like weight was falling off my shoulders, ken what I mean? It 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felt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I had a bar, a weight bar with about four tonne on it, trying to lift it every day. But see every time I was letting it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oot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it felt like that bar, the weights were just falling off it. </a:t>
            </a:r>
          </a:p>
          <a:p>
            <a:pPr algn="ctr"/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771800" y="4006964"/>
            <a:ext cx="5616624" cy="1888822"/>
          </a:xfrm>
          <a:prstGeom prst="wedgeRoundRectCallout">
            <a:avLst>
              <a:gd name="adj1" fmla="val 19685"/>
              <a:gd name="adj2" fmla="val 7098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I’ve started to act totally differently since I've got it all off my chest. I think I was maybe a bit angrier and that before I'd actually spoke about it all and I think that was probably what had led me to being in here as well</a:t>
            </a:r>
          </a:p>
          <a:p>
            <a:pPr algn="ctr"/>
            <a:endParaRPr lang="en-GB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091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Persistent Offender profile: Focus on bereavement</a:t>
            </a:r>
          </a:p>
          <a:p>
            <a:pPr marL="114300" indent="0">
              <a:buNone/>
            </a:pPr>
            <a:r>
              <a:rPr lang="en-GB" sz="1400" dirty="0" smtClean="0">
                <a:hlinkClick r:id="rId2"/>
              </a:rPr>
              <a:t>http</a:t>
            </a:r>
            <a:r>
              <a:rPr lang="en-GB" sz="1400" dirty="0">
                <a:hlinkClick r:id="rId2"/>
              </a:rPr>
              <a:t>://</a:t>
            </a:r>
            <a:r>
              <a:rPr lang="en-GB" sz="1400" dirty="0" smtClean="0">
                <a:hlinkClick r:id="rId2"/>
              </a:rPr>
              <a:t>www.cycj.org.uk/wp-content/uploads/2014/05/Bereavement-Paper-CJSW-Briefing.pdf</a:t>
            </a:r>
            <a:r>
              <a:rPr lang="en-GB" sz="1400" dirty="0" smtClean="0"/>
              <a:t> </a:t>
            </a:r>
          </a:p>
          <a:p>
            <a:r>
              <a:rPr lang="en-GB" dirty="0" smtClean="0"/>
              <a:t>What works with vulnerable young males: a review of the literature</a:t>
            </a:r>
          </a:p>
          <a:p>
            <a:pPr marL="114300" indent="0">
              <a:buNone/>
            </a:pPr>
            <a:r>
              <a:rPr lang="en-GB" sz="1600" dirty="0">
                <a:hlinkClick r:id="rId3"/>
              </a:rPr>
              <a:t>https://</a:t>
            </a:r>
            <a:r>
              <a:rPr lang="en-GB" sz="1600" dirty="0" smtClean="0">
                <a:hlinkClick r:id="rId3"/>
              </a:rPr>
              <a:t>www.glasgow.gov.uk/CHttpHandler.ashx?id=1613&amp;p=0</a:t>
            </a:r>
            <a:r>
              <a:rPr lang="en-GB" sz="1600" dirty="0" smtClean="0"/>
              <a:t> </a:t>
            </a:r>
          </a:p>
          <a:p>
            <a:r>
              <a:rPr lang="en-GB" dirty="0" smtClean="0"/>
              <a:t>Encouraging help-seeking behaviour among young men</a:t>
            </a:r>
          </a:p>
          <a:p>
            <a:pPr marL="114300" indent="0">
              <a:buNone/>
            </a:pPr>
            <a:r>
              <a:rPr lang="en-GB" sz="1600" dirty="0">
                <a:hlinkClick r:id="rId4"/>
              </a:rPr>
              <a:t>http://www.glasgow.gov.uk/chttphandler.ashx?id=5252</a:t>
            </a:r>
            <a:r>
              <a:rPr lang="en-GB" sz="1600" dirty="0"/>
              <a:t> </a:t>
            </a:r>
          </a:p>
          <a:p>
            <a:r>
              <a:rPr lang="en-GB" dirty="0" smtClean="0"/>
              <a:t>The ripples of death: the bereavement experiences and mental health of young men in custody</a:t>
            </a:r>
          </a:p>
          <a:p>
            <a:pPr marL="114300" indent="0">
              <a:buNone/>
            </a:pPr>
            <a:r>
              <a:rPr lang="en-GB" sz="1600" dirty="0">
                <a:hlinkClick r:id="rId5"/>
              </a:rPr>
              <a:t>http://onlinelibrary.wiley.com/doi/10.1111/hojo.12064/abstract</a:t>
            </a:r>
            <a:r>
              <a:rPr lang="en-GB" dirty="0" smtClean="0"/>
              <a:t> </a:t>
            </a:r>
          </a:p>
          <a:p>
            <a:r>
              <a:rPr lang="en-GB" dirty="0" smtClean="0"/>
              <a:t>A catalogue of losses</a:t>
            </a:r>
          </a:p>
          <a:p>
            <a:pPr marL="114300" indent="0">
              <a:buNone/>
            </a:pPr>
            <a:r>
              <a:rPr lang="en-GB" sz="1200" dirty="0">
                <a:hlinkClick r:id="rId6"/>
              </a:rPr>
              <a:t>https://</a:t>
            </a:r>
            <a:r>
              <a:rPr lang="en-GB" sz="1200" dirty="0" smtClean="0">
                <a:hlinkClick r:id="rId6"/>
              </a:rPr>
              <a:t>www.crimeandjustice.org.uk/sites/crimeandjustice.org.uk/files/PSJ%20220%20July%202015.pdf</a:t>
            </a:r>
            <a:r>
              <a:rPr lang="en-GB" sz="1200" dirty="0" smtClean="0"/>
              <a:t> </a:t>
            </a:r>
          </a:p>
          <a:p>
            <a:r>
              <a:rPr lang="en-GB" dirty="0" smtClean="0"/>
              <a:t>Trauma, bereavement and loss in Polmont (forthcoming)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540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info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3224" y="1406982"/>
            <a:ext cx="5317045" cy="3987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05072" y="1120865"/>
            <a:ext cx="1457325" cy="14573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92521" y="2372631"/>
            <a:ext cx="233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CYCJScotland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05072" y="4221088"/>
            <a:ext cx="2543175" cy="723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87824" y="5718829"/>
            <a:ext cx="3826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nina.vaswani@strath.ac.uk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80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Bereavement among young people involved in offending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Image result for children"/>
          <p:cNvSpPr>
            <a:spLocks noChangeAspect="1" noChangeArrowheads="1"/>
          </p:cNvSpPr>
          <p:nvPr/>
        </p:nvSpPr>
        <p:spPr bwMode="auto">
          <a:xfrm>
            <a:off x="155575" y="-1790700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2" name="Picture 4" descr="Family, Children, Grandma, Grandfather, Mother, Fath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8987" y="1600200"/>
            <a:ext cx="4416425" cy="441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1973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Bereavement in Polmont </a:t>
            </a:r>
            <a:r>
              <a:rPr lang="en-GB" dirty="0" err="1"/>
              <a:t>YOI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1161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Bereavement in Polmont </a:t>
            </a:r>
            <a:r>
              <a:rPr lang="en-GB" dirty="0" err="1"/>
              <a:t>YOI</a:t>
            </a:r>
            <a:endParaRPr lang="en-GB" dirty="0"/>
          </a:p>
        </p:txBody>
      </p:sp>
      <p:pic>
        <p:nvPicPr>
          <p:cNvPr id="5" name="Content Placeholder 4" descr="Grandfather Pictogram silhouette illustration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71000"/>
            <a:ext cx="1116000" cy="11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People Pictogram silhouette illustrat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42012"/>
            <a:ext cx="1116000" cy="11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Student Pictogram silhouette illustrat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0044" y="2857026"/>
            <a:ext cx="1116000" cy="11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Temporary staff Pictogram silhouette illustrati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7625" y="2842012"/>
            <a:ext cx="1116000" cy="11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876256" y="2871000"/>
            <a:ext cx="1116000" cy="1116000"/>
            <a:chOff x="0" y="0"/>
            <a:chExt cx="1116000" cy="1116000"/>
          </a:xfrm>
        </p:grpSpPr>
        <p:pic>
          <p:nvPicPr>
            <p:cNvPr id="11" name="Picture 10" descr="Male Pictogram silhouette illustratio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16000" cy="11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0" y="561975"/>
              <a:ext cx="1104900" cy="5524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870200"/>
            <a:ext cx="1116013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4558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Bereavement in Polmont </a:t>
            </a:r>
            <a:r>
              <a:rPr lang="en-GB" dirty="0" err="1"/>
              <a:t>YOI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3477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Bereavement in Polmont </a:t>
            </a:r>
            <a:r>
              <a:rPr lang="en-GB" dirty="0" err="1"/>
              <a:t>YOI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6534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Y</a:t>
            </a:r>
            <a:r>
              <a:rPr lang="en-GB" altLang="en-US" dirty="0" smtClean="0"/>
              <a:t>oung </a:t>
            </a:r>
            <a:r>
              <a:rPr lang="en-GB" altLang="en-US" dirty="0"/>
              <a:t>men’s words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altLang="en-US" sz="6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800" dirty="0"/>
              <a:t>	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endParaRPr lang="en-GB" altLang="en-US" sz="6000" dirty="0"/>
          </a:p>
        </p:txBody>
      </p:sp>
      <p:sp>
        <p:nvSpPr>
          <p:cNvPr id="2" name="Rounded Rectangular Callout 1"/>
          <p:cNvSpPr/>
          <p:nvPr/>
        </p:nvSpPr>
        <p:spPr>
          <a:xfrm>
            <a:off x="1386880" y="2060848"/>
            <a:ext cx="5760640" cy="3124944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was thinking about like ‘how many more people do I have to see die?  Am I </a:t>
            </a:r>
            <a:r>
              <a:rPr lang="en-GB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gonnae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grow up and see everybody die off?’ know what I mean?  That was the way I </a:t>
            </a:r>
            <a:r>
              <a:rPr lang="en-GB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kinda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felt, I’m only 19 and that’s five people died already and I keep thinking to myself ‘are the rest of them </a:t>
            </a:r>
            <a:r>
              <a:rPr lang="en-GB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gonna</a:t>
            </a:r>
            <a:r>
              <a:rPr lang="en-GB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die?’ know what I mean then I’ll grow up alone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7558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catalogue of losses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range of losses:</a:t>
            </a: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Loss of relationships</a:t>
            </a: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Loss of status</a:t>
            </a: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Loss of stability</a:t>
            </a: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Loss of future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Ambiguous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losses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Disenfranchised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Grief</a:t>
            </a:r>
          </a:p>
          <a:p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8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">
      <a:dk1>
        <a:sysClr val="windowText" lastClr="000000"/>
      </a:dk1>
      <a:lt1>
        <a:srgbClr val="FFFFFF"/>
      </a:lt1>
      <a:dk2>
        <a:srgbClr val="0086A8"/>
      </a:dk2>
      <a:lt2>
        <a:srgbClr val="EAEBDE"/>
      </a:lt2>
      <a:accent1>
        <a:srgbClr val="778085"/>
      </a:accent1>
      <a:accent2>
        <a:srgbClr val="778085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EDFF7489FE7147A1E4204DDEB2D1ED" ma:contentTypeVersion="2" ma:contentTypeDescription="Create a new document." ma:contentTypeScope="" ma:versionID="71a2d658367da288400df369b510eab5">
  <xsd:schema xmlns:xsd="http://www.w3.org/2001/XMLSchema" xmlns:xs="http://www.w3.org/2001/XMLSchema" xmlns:p="http://schemas.microsoft.com/office/2006/metadata/properties" xmlns:ns2="7dd52917-8266-4bd8-abeb-88033497c638" targetNamespace="http://schemas.microsoft.com/office/2006/metadata/properties" ma:root="true" ma:fieldsID="e502a6f1777e31cf2663144678e123ce" ns2:_="">
    <xsd:import namespace="7dd52917-8266-4bd8-abeb-88033497c63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52917-8266-4bd8-abeb-88033497c6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dd52917-8266-4bd8-abeb-88033497c638">STRATHCYCJ-4-4722</_dlc_DocId>
    <_dlc_DocIdUrl xmlns="7dd52917-8266-4bd8-abeb-88033497c638">
      <Url>https://moss.strath.ac.uk/cycj/_layouts/DocIdRedir.aspx?ID=STRATHCYCJ-4-4722</Url>
      <Description>STRATHCYCJ-4-4722</Description>
    </_dlc_DocIdUrl>
  </documentManagement>
</p:properties>
</file>

<file path=customXml/itemProps1.xml><?xml version="1.0" encoding="utf-8"?>
<ds:datastoreItem xmlns:ds="http://schemas.openxmlformats.org/officeDocument/2006/customXml" ds:itemID="{649AAD7A-B355-4057-B4F1-CDFC7E57D5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F4AE0C-7CAB-418A-9385-86F261874F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d52917-8266-4bd8-abeb-88033497c6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BE24BB-5E16-47FC-B97C-A7F132C254C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929EE09-F45B-4267-9FFB-CD2A0BE89401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7dd52917-8266-4bd8-abeb-88033497c638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</TotalTime>
  <Words>1236</Words>
  <Application>Microsoft Office PowerPoint</Application>
  <PresentationFormat>On-screen Show (4:3)</PresentationFormat>
  <Paragraphs>184</Paragraphs>
  <Slides>26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Adjacency</vt:lpstr>
      <vt:lpstr>Working with Young Men:</vt:lpstr>
      <vt:lpstr>Gender-informed practice</vt:lpstr>
      <vt:lpstr>Bereavement among young people involved in offending</vt:lpstr>
      <vt:lpstr>Bereavement in Polmont YOI</vt:lpstr>
      <vt:lpstr>Bereavement in Polmont YOI</vt:lpstr>
      <vt:lpstr>Bereavement in Polmont YOI</vt:lpstr>
      <vt:lpstr>Bereavement in Polmont YOI</vt:lpstr>
      <vt:lpstr>Young men’s words</vt:lpstr>
      <vt:lpstr>A catalogue of losses</vt:lpstr>
      <vt:lpstr>Young men’s words</vt:lpstr>
      <vt:lpstr>The impact of loss and bereavement on behaviour</vt:lpstr>
      <vt:lpstr>Young men’s words</vt:lpstr>
      <vt:lpstr>Young men’s words</vt:lpstr>
      <vt:lpstr>What can cause a problematic scenario?</vt:lpstr>
      <vt:lpstr>The gender gap in help-seeking</vt:lpstr>
      <vt:lpstr>Young men’s words</vt:lpstr>
      <vt:lpstr>Young men’s words</vt:lpstr>
      <vt:lpstr>Why are males vulnerable to reduced help-seeking?</vt:lpstr>
      <vt:lpstr>Normativeness</vt:lpstr>
      <vt:lpstr>What can we conclude?</vt:lpstr>
      <vt:lpstr>The outcome</vt:lpstr>
      <vt:lpstr>What can we do?</vt:lpstr>
      <vt:lpstr>Young men’s words</vt:lpstr>
      <vt:lpstr>It’s not all doom and gloom</vt:lpstr>
      <vt:lpstr>Reports</vt:lpstr>
      <vt:lpstr>More info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the needs of bereaved young men in custody</dc:title>
  <dc:creator>Nina Vaswani</dc:creator>
  <cp:lastModifiedBy>tricia</cp:lastModifiedBy>
  <cp:revision>132</cp:revision>
  <cp:lastPrinted>2014-12-11T11:44:01Z</cp:lastPrinted>
  <dcterms:created xsi:type="dcterms:W3CDTF">2014-10-10T09:10:33Z</dcterms:created>
  <dcterms:modified xsi:type="dcterms:W3CDTF">2016-09-09T09:08:30Z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5fe876e7-fcd1-4011-8c3d-eff49c36e348</vt:lpwstr>
  </property>
  <property fmtid="{D5CDD505-2E9C-101B-9397-08002B2CF9AE}" pid="3" name="ContentTypeId">
    <vt:lpwstr>0x0101005CEDFF7489FE7147A1E4204DDEB2D1ED</vt:lpwstr>
  </property>
</Properties>
</file>